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56" r:id="rId2"/>
    <p:sldId id="282" r:id="rId3"/>
    <p:sldId id="283" r:id="rId4"/>
    <p:sldId id="258" r:id="rId5"/>
    <p:sldId id="259" r:id="rId6"/>
    <p:sldId id="262" r:id="rId7"/>
    <p:sldId id="263" r:id="rId8"/>
    <p:sldId id="260" r:id="rId9"/>
    <p:sldId id="261" r:id="rId10"/>
    <p:sldId id="264" r:id="rId11"/>
    <p:sldId id="265" r:id="rId12"/>
    <p:sldId id="266" r:id="rId13"/>
    <p:sldId id="267" r:id="rId14"/>
    <p:sldId id="268" r:id="rId15"/>
    <p:sldId id="269" r:id="rId16"/>
    <p:sldId id="270" r:id="rId17"/>
    <p:sldId id="271" r:id="rId18"/>
    <p:sldId id="272" r:id="rId19"/>
    <p:sldId id="281" r:id="rId20"/>
    <p:sldId id="273" r:id="rId21"/>
    <p:sldId id="274" r:id="rId22"/>
    <p:sldId id="280" r:id="rId23"/>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2000"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sz="2000"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sz="2000"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sz="2000" kern="1200">
        <a:solidFill>
          <a:schemeClr val="tx1"/>
        </a:solidFill>
        <a:latin typeface="Arial" charset="0"/>
        <a:ea typeface="ヒラギノ角ゴ Pro W3" charset="-128"/>
        <a:cs typeface="ヒラギノ角ゴ Pro W3" charset="-128"/>
      </a:defRPr>
    </a:lvl9pPr>
  </p:defaultTextStyle>
  <p:extLst>
    <p:ext uri="{EFAFB233-063F-42B5-8137-9DF3F51BA10A}">
      <p15:sldGuideLst xmlns:p15="http://schemas.microsoft.com/office/powerpoint/2012/main">
        <p15:guide id="1" orient="horz" pos="2160">
          <p15:clr>
            <a:srgbClr val="A4A3A4"/>
          </p15:clr>
        </p15:guide>
        <p15:guide id="2" pos="672">
          <p15:clr>
            <a:srgbClr val="A4A3A4"/>
          </p15:clr>
        </p15:guide>
        <p15:guide id="3" pos="5472">
          <p15:clr>
            <a:srgbClr val="A4A3A4"/>
          </p15:clr>
        </p15:guide>
        <p15:guide id="4" pos="1008">
          <p15:clr>
            <a:srgbClr val="A4A3A4"/>
          </p15:clr>
        </p15:guide>
        <p15:guide id="5" pos="11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534"/>
    <p:restoredTop sz="94721"/>
  </p:normalViewPr>
  <p:slideViewPr>
    <p:cSldViewPr>
      <p:cViewPr varScale="1">
        <p:scale>
          <a:sx n="70" d="100"/>
          <a:sy n="70" d="100"/>
        </p:scale>
        <p:origin x="39" y="516"/>
      </p:cViewPr>
      <p:guideLst>
        <p:guide orient="horz" pos="2160"/>
        <p:guide pos="672"/>
        <p:guide pos="5472"/>
        <p:guide pos="1008"/>
        <p:guide pos="115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065BC5F-9DE2-894B-A149-7D348E338E3D}" type="datetime1">
              <a:rPr lang="nb-NO"/>
              <a:pPr>
                <a:defRPr/>
              </a:pPr>
              <a:t>30.09.2020</a:t>
            </a:fld>
            <a:endParaRPr lang="nb-NO"/>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nb-NO"/>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7239727-5715-0E45-B1C4-815F05AE3369}" type="slidenum">
              <a:rPr lang="nb-NO"/>
              <a:pPr>
                <a:defRPr/>
              </a:pPr>
              <a:t>‹#›</a:t>
            </a:fld>
            <a:endParaRPr lang="nb-NO"/>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E9B823E-414F-0146-A4A7-A92155090D4A}" type="datetime1">
              <a:rPr lang="nb-NO"/>
              <a:pPr>
                <a:defRPr/>
              </a:pPr>
              <a:t>30.09.2020</a:t>
            </a:fld>
            <a:endParaRPr lang="nb-N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b-NO"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b-NO" noProof="0"/>
              <a:t>Click to edit Master text styles</a:t>
            </a:r>
          </a:p>
          <a:p>
            <a:pPr lvl="1"/>
            <a:r>
              <a:rPr lang="nb-NO" noProof="0"/>
              <a:t>Second level</a:t>
            </a:r>
          </a:p>
          <a:p>
            <a:pPr lvl="2"/>
            <a:r>
              <a:rPr lang="nb-NO" noProof="0"/>
              <a:t>Third level</a:t>
            </a:r>
          </a:p>
          <a:p>
            <a:pPr lvl="3"/>
            <a:r>
              <a:rPr lang="nb-NO" noProof="0"/>
              <a:t>Fourth level</a:t>
            </a:r>
          </a:p>
          <a:p>
            <a:pPr lvl="4"/>
            <a:r>
              <a:rPr lang="nb-NO"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nb-N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B5A9284-160E-3647-BDE8-A965B8E3D646}" type="slidenum">
              <a:rPr lang="nb-NO"/>
              <a:pPr>
                <a:defRPr/>
              </a:pPr>
              <a:t>‹#›</a:t>
            </a:fld>
            <a:endParaRPr lang="nb-NO"/>
          </a:p>
        </p:txBody>
      </p:sp>
    </p:spTree>
  </p:cSld>
  <p:clrMap bg1="lt1" tx1="dk1" bg2="lt2" tx2="dk2" accent1="accent1" accent2="accent2" accent3="accent3" accent4="accent4" accent5="accent5" accent6="accent6" hlink="hlink" folHlink="folHlink"/>
  <p:hf sldNum="0"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ctrTitle" sz="quarter"/>
          </p:nvPr>
        </p:nvSpPr>
        <p:spPr>
          <a:xfrm>
            <a:off x="1295400" y="2362200"/>
            <a:ext cx="7315200" cy="685800"/>
          </a:xfrm>
        </p:spPr>
        <p:txBody>
          <a:bodyPr anchor="b"/>
          <a:lstStyle>
            <a:lvl1pPr>
              <a:defRPr sz="2000">
                <a:solidFill>
                  <a:schemeClr val="bg2"/>
                </a:solidFill>
              </a:defRPr>
            </a:lvl1pPr>
          </a:lstStyle>
          <a:p>
            <a:r>
              <a:rPr lang="nb-NO"/>
              <a:t>Klikk for å redigere tittelstil</a:t>
            </a:r>
            <a:endParaRPr lang="en-US" dirty="0"/>
          </a:p>
        </p:txBody>
      </p:sp>
      <p:sp>
        <p:nvSpPr>
          <p:cNvPr id="3075" name="Rectangle 1027"/>
          <p:cNvSpPr>
            <a:spLocks noGrp="1" noChangeArrowheads="1"/>
          </p:cNvSpPr>
          <p:nvPr>
            <p:ph type="subTitle" sz="quarter" idx="1"/>
          </p:nvPr>
        </p:nvSpPr>
        <p:spPr>
          <a:xfrm>
            <a:off x="1295400" y="3048000"/>
            <a:ext cx="7315200" cy="1752600"/>
          </a:xfrm>
        </p:spPr>
        <p:txBody>
          <a:bodyPr/>
          <a:lstStyle>
            <a:lvl1pPr marL="0" indent="0">
              <a:buFontTx/>
              <a:buNone/>
              <a:defRPr sz="3000" b="1" i="0" baseline="0">
                <a:latin typeface="Arial"/>
                <a:cs typeface="Arial"/>
              </a:defRPr>
            </a:lvl1pPr>
          </a:lstStyle>
          <a:p>
            <a:r>
              <a:rPr lang="nb-NO"/>
              <a:t>Klikk for å redigere undertittelstil i malen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p>
        </p:txBody>
      </p:sp>
      <p:sp>
        <p:nvSpPr>
          <p:cNvPr id="3" name="Vertical Text Placeholder 2"/>
          <p:cNvSpPr>
            <a:spLocks noGrp="1"/>
          </p:cNvSpPr>
          <p:nvPr>
            <p:ph type="body" orient="vert" idx="1"/>
          </p:nvPr>
        </p:nvSpPr>
        <p:spPr/>
        <p:txBody>
          <a:bodyPr vert="eaVert"/>
          <a:lstStyle/>
          <a:p>
            <a:pPr lvl="0"/>
            <a:r>
              <a:rPr lang="nb-NO"/>
              <a:t>Rediger tekststiler i malen
Andre nivå
Tredje nivå
Fjerde nivå
Femte nivå</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nb-NO"/>
              <a:t>Klikk for å redigere tittelstil</a:t>
            </a:r>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nb-NO"/>
              <a:t>Rediger tekststiler i malen
Andre nivå
Tredje nivå
Fjerde nivå
Femte nivå</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p>
        </p:txBody>
      </p:sp>
      <p:sp>
        <p:nvSpPr>
          <p:cNvPr id="3" name="Content Placeholder 2"/>
          <p:cNvSpPr>
            <a:spLocks noGrp="1"/>
          </p:cNvSpPr>
          <p:nvPr>
            <p:ph idx="1"/>
          </p:nvPr>
        </p:nvSpPr>
        <p:spPr/>
        <p:txBody>
          <a:bodyPr/>
          <a:lstStyle/>
          <a:p>
            <a:pPr lvl="0"/>
            <a:r>
              <a:rPr lang="nb-NO"/>
              <a:t>Rediger tekststiler i malen
Andre nivå
Tredje nivå
Fjerde nivå
Femte nivå</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Rediger tekststiler i malen
Andre nivå
Tredje nivå
Fjerde nivå
Femte nivå</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p>
        </p:txBody>
      </p:sp>
      <p:sp>
        <p:nvSpPr>
          <p:cNvPr id="3" name="Content Placeholder 2"/>
          <p:cNvSpPr>
            <a:spLocks noGrp="1"/>
          </p:cNvSpPr>
          <p:nvPr>
            <p:ph sz="half" idx="1"/>
          </p:nvPr>
        </p:nvSpPr>
        <p:spPr>
          <a:xfrm>
            <a:off x="9906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Rediger tekststiler i malen
Andre nivå
Tredje nivå
Fjerde nivå
Femte nivå</a:t>
            </a:r>
          </a:p>
        </p:txBody>
      </p:sp>
      <p:sp>
        <p:nvSpPr>
          <p:cNvPr id="4" name="Content Placeholder 3"/>
          <p:cNvSpPr>
            <a:spLocks noGrp="1"/>
          </p:cNvSpPr>
          <p:nvPr>
            <p:ph sz="half" idx="2"/>
          </p:nvPr>
        </p:nvSpPr>
        <p:spPr>
          <a:xfrm>
            <a:off x="49149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Rediger tekststiler i malen
Andre nivå
Tredje nivå
Fjerde nivå
Femte nivå</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nb-NO"/>
              <a:t>Klikk for å redigere tittelstil</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
Andre nivå
Tredje nivå
Fjerde nivå
Femte nivå</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Rediger tekststiler i malen
Andre nivå
Tredje nivå
Fjerde nivå
Femte nivå</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
Andre nivå
Tredje nivå
Fjerde nivå
Femte nivå</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Rediger tekststiler i malen
Andre nivå
Tredje nivå
Fjerde nivå
Femte nivå</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
Andre nivå
Tredje nivå
Fjerde nivå
Femte nivå</a:t>
            </a:r>
          </a:p>
        </p:txBody>
      </p:sp>
      <p:sp>
        <p:nvSpPr>
          <p:cNvPr id="4" name="Text Placeholder 3"/>
          <p:cNvSpPr>
            <a:spLocks noGrp="1"/>
          </p:cNvSpPr>
          <p:nvPr>
            <p:ph type="body" sz="half" idx="2"/>
          </p:nvPr>
        </p:nvSpPr>
        <p:spPr>
          <a:xfrm>
            <a:off x="457200" y="15240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Rediger tekststiler i malen
Andre nivå
Tredje nivå
Fjerde nivå
Femte nivå</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a:t>Klikk på ikonet for å legge til et bilde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Rediger tekststiler i malen
Andre nivå
Tredje nivå
Fjerde nivå
Femte nivå</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90600" y="838200"/>
            <a:ext cx="769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a:t>Klikk for å redigere tittelstil</a:t>
            </a:r>
            <a:endParaRPr lang="en-US"/>
          </a:p>
        </p:txBody>
      </p:sp>
      <p:sp>
        <p:nvSpPr>
          <p:cNvPr id="1027" name="Rectangle 8"/>
          <p:cNvSpPr>
            <a:spLocks noGrp="1" noChangeArrowheads="1"/>
          </p:cNvSpPr>
          <p:nvPr>
            <p:ph type="body" idx="1"/>
          </p:nvPr>
        </p:nvSpPr>
        <p:spPr bwMode="auto">
          <a:xfrm>
            <a:off x="990600" y="1981200"/>
            <a:ext cx="7696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a:t>Rediger tekststiler i malen
Andre nivå
Tredje nivå
Fjerde nivå
Femte nivå</a:t>
            </a:r>
            <a:endParaRPr lang="en-US"/>
          </a:p>
        </p:txBody>
      </p:sp>
      <p:sp>
        <p:nvSpPr>
          <p:cNvPr id="8"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1">
                    <a:tint val="75000"/>
                  </a:schemeClr>
                </a:solidFill>
              </a:defRPr>
            </a:lvl1pPr>
          </a:lstStyle>
          <a:p>
            <a:pPr>
              <a:defRPr/>
            </a:pPr>
            <a:endParaRPr lang="nb-NO"/>
          </a:p>
        </p:txBody>
      </p:sp>
      <p:sp>
        <p:nvSpPr>
          <p:cNvPr id="9" name="Slide Number Placeholder 8"/>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800">
                <a:solidFill>
                  <a:schemeClr val="tx1">
                    <a:tint val="75000"/>
                  </a:schemeClr>
                </a:solidFill>
              </a:defRPr>
            </a:lvl1pPr>
          </a:lstStyle>
          <a:p>
            <a:pPr>
              <a:defRPr/>
            </a:pPr>
            <a:fld id="{48BA70D8-7E08-8944-871A-C534CCC04867}" type="slidenum">
              <a:rPr lang="nb-NO"/>
              <a:pPr>
                <a:defRPr/>
              </a:pPr>
              <a:t>‹#›</a:t>
            </a:fld>
            <a:endParaRPr lang="nb-NO"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800">
                <a:solidFill>
                  <a:schemeClr val="tx1">
                    <a:tint val="75000"/>
                  </a:schemeClr>
                </a:solidFill>
              </a:defRPr>
            </a:lvl1pPr>
          </a:lstStyle>
          <a:p>
            <a:pPr>
              <a:defRPr/>
            </a:pPr>
            <a:fld id="{A54929EB-3B9F-C549-A858-EF8052E95BA5}" type="datetime1">
              <a:rPr lang="nb-NO"/>
              <a:pPr>
                <a:defRPr/>
              </a:pPr>
              <a:t>30.09.2020</a:t>
            </a:fld>
            <a:endParaRPr lang="nb-NO" dirty="0"/>
          </a:p>
        </p:txBody>
      </p:sp>
      <p:pic>
        <p:nvPicPr>
          <p:cNvPr id="1031" name="Picture 10" descr="JUS_IFP_A.png"/>
          <p:cNvPicPr>
            <a:picLocks noChangeAspect="1"/>
          </p:cNvPicPr>
          <p:nvPr userDrawn="1"/>
        </p:nvPicPr>
        <p:blipFill>
          <a:blip r:embed="rId13"/>
          <a:srcRect/>
          <a:stretch>
            <a:fillRect/>
          </a:stretch>
        </p:blipFill>
        <p:spPr bwMode="auto">
          <a:xfrm>
            <a:off x="304800" y="228600"/>
            <a:ext cx="2349500" cy="342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hf sldNum="0" hdr="0" ft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lovdata.no/pro/#reference/avgjorelse/rt-1999-64" TargetMode="External"/><Relationship Id="rId2" Type="http://schemas.openxmlformats.org/officeDocument/2006/relationships/hyperlink" Target="https://lovdata.no/pro/#reference/forarbeid/nou-1972-20/s292" TargetMode="External"/><Relationship Id="rId1" Type="http://schemas.openxmlformats.org/officeDocument/2006/relationships/slideLayout" Target="../slideLayouts/slideLayout2.xml"/><Relationship Id="rId5" Type="http://schemas.openxmlformats.org/officeDocument/2006/relationships/hyperlink" Target="https://lovdata.no/pro/#reference/lov/1984-06-08-59/%C2%A75-5" TargetMode="External"/><Relationship Id="rId4" Type="http://schemas.openxmlformats.org/officeDocument/2006/relationships/hyperlink" Target="https://lovdata.no/pro/#reference/avgjorelse/rt-2012-468/a49"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lovdata.no/pro/#reference/lov/1984-06-08-59/%C2%A75-7"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lovdata.no/pro/#reference/lov/1984-06-08-59/%C2%A75-8" TargetMode="External"/><Relationship Id="rId2" Type="http://schemas.openxmlformats.org/officeDocument/2006/relationships/hyperlink" Target="https://lovdata.no/pro/#reference/lov/1984-06-08-59/%C2%A75-2" TargetMode="External"/><Relationship Id="rId1" Type="http://schemas.openxmlformats.org/officeDocument/2006/relationships/slideLayout" Target="../slideLayouts/slideLayout2.xml"/><Relationship Id="rId5" Type="http://schemas.openxmlformats.org/officeDocument/2006/relationships/hyperlink" Target="https://lovdata.no/pro/#reference/lov/1984-06-08-59/%C2%A75-9" TargetMode="External"/><Relationship Id="rId4" Type="http://schemas.openxmlformats.org/officeDocument/2006/relationships/hyperlink" Target="https://lovdata.no/pro/#reference/lov/1984-06-08-59/%C2%A75-1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ctrTitle" sz="quarter"/>
          </p:nvPr>
        </p:nvSpPr>
        <p:spPr/>
        <p:txBody>
          <a:bodyPr/>
          <a:lstStyle/>
          <a:p>
            <a:pPr eaLnBrk="1" hangingPunct="1"/>
            <a:r>
              <a:rPr lang="nb-NO" dirty="0"/>
              <a:t>Stipendiat Morten </a:t>
            </a:r>
            <a:r>
              <a:rPr lang="nb-NO" dirty="0" err="1"/>
              <a:t>Smedal</a:t>
            </a:r>
            <a:r>
              <a:rPr lang="nb-NO" dirty="0"/>
              <a:t> Nadheim</a:t>
            </a:r>
          </a:p>
        </p:txBody>
      </p:sp>
      <p:sp>
        <p:nvSpPr>
          <p:cNvPr id="15363" name="Subtitle 6"/>
          <p:cNvSpPr>
            <a:spLocks noGrp="1"/>
          </p:cNvSpPr>
          <p:nvPr>
            <p:ph type="subTitle" sz="quarter" idx="1"/>
          </p:nvPr>
        </p:nvSpPr>
        <p:spPr/>
        <p:txBody>
          <a:bodyPr/>
          <a:lstStyle/>
          <a:p>
            <a:pPr eaLnBrk="1" hangingPunct="1"/>
            <a:r>
              <a:rPr lang="nb-NO" smtClean="0">
                <a:latin typeface="Arial" charset="0"/>
                <a:ea typeface="Arial" charset="0"/>
                <a:cs typeface="Arial" charset="0"/>
              </a:rPr>
              <a:t>Film 9, </a:t>
            </a:r>
            <a:r>
              <a:rPr lang="nb-NO" dirty="0" smtClean="0">
                <a:latin typeface="Arial" charset="0"/>
                <a:ea typeface="Arial" charset="0"/>
                <a:cs typeface="Arial" charset="0"/>
              </a:rPr>
              <a:t>beslagsrett og omstøtelse</a:t>
            </a:r>
            <a:endParaRPr lang="nb-NO" dirty="0">
              <a:latin typeface="Arial" charset="0"/>
              <a:ea typeface="Arial" charset="0"/>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8E3956-3640-BE42-9392-4360BF6B4E13}"/>
              </a:ext>
            </a:extLst>
          </p:cNvPr>
          <p:cNvSpPr>
            <a:spLocks noGrp="1"/>
          </p:cNvSpPr>
          <p:nvPr>
            <p:ph type="title"/>
          </p:nvPr>
        </p:nvSpPr>
        <p:spPr>
          <a:xfrm>
            <a:off x="990600" y="620688"/>
            <a:ext cx="7696200" cy="576064"/>
          </a:xfrm>
        </p:spPr>
        <p:txBody>
          <a:bodyPr/>
          <a:lstStyle/>
          <a:p>
            <a:r>
              <a:rPr lang="nb-NO" dirty="0"/>
              <a:t>Deknl § 5-5 Ekstraordinær betaling</a:t>
            </a:r>
          </a:p>
        </p:txBody>
      </p:sp>
      <p:sp>
        <p:nvSpPr>
          <p:cNvPr id="3" name="Plassholder for innhold 2">
            <a:extLst>
              <a:ext uri="{FF2B5EF4-FFF2-40B4-BE49-F238E27FC236}">
                <a16:creationId xmlns:a16="http://schemas.microsoft.com/office/drawing/2014/main" id="{B9E6A359-16BE-5142-8E88-A7F1CDF838F7}"/>
              </a:ext>
            </a:extLst>
          </p:cNvPr>
          <p:cNvSpPr>
            <a:spLocks noGrp="1"/>
          </p:cNvSpPr>
          <p:nvPr>
            <p:ph idx="1"/>
          </p:nvPr>
        </p:nvSpPr>
        <p:spPr>
          <a:xfrm>
            <a:off x="990600" y="1196752"/>
            <a:ext cx="7696200" cy="4899248"/>
          </a:xfrm>
        </p:spPr>
        <p:txBody>
          <a:bodyPr/>
          <a:lstStyle/>
          <a:p>
            <a:r>
              <a:rPr lang="nb-NO" sz="2000" dirty="0"/>
              <a:t>«Betaling av gjeld som skyldneren har foretatt senere enn tre måneder før fristdagen,</a:t>
            </a:r>
            <a:r>
              <a:rPr lang="nb-NO" sz="2000" baseline="30000" dirty="0"/>
              <a:t>​1</a:t>
            </a:r>
            <a:r>
              <a:rPr lang="nb-NO" sz="2000" dirty="0"/>
              <a:t> kan omstøtes hvis betalingen er foretatt med usedvanlige betalingsmidler, før normal betalingstid eller med beløp som betydelig har forringet skyldnerens betalingsevne, forutsatt at betalingen etter forholdene allikevel ikke fremtrådte som ordinær»</a:t>
            </a:r>
          </a:p>
          <a:p>
            <a:pPr marL="0" indent="0">
              <a:buNone/>
            </a:pPr>
            <a:endParaRPr lang="nb-NO" sz="2000" dirty="0"/>
          </a:p>
          <a:p>
            <a:r>
              <a:rPr lang="nb-NO" sz="2000" dirty="0"/>
              <a:t>Siste ledd: Som betaling anses også pantsettelse og overdragelse i sikringsøyemed av enkle fordringer.</a:t>
            </a:r>
            <a:r>
              <a:rPr lang="nb-NO" sz="2000" baseline="30000" dirty="0"/>
              <a:t>​5</a:t>
            </a:r>
            <a:r>
              <a:rPr lang="nb-NO" baseline="30000" dirty="0"/>
              <a:t>.  </a:t>
            </a:r>
            <a:endParaRPr lang="nb-NO" dirty="0"/>
          </a:p>
          <a:p>
            <a:pPr marL="0" indent="0">
              <a:buNone/>
            </a:pPr>
            <a:r>
              <a:rPr lang="nb-NO" sz="2000" dirty="0"/>
              <a:t>«betaling av gjeld» – </a:t>
            </a:r>
            <a:r>
              <a:rPr lang="nb-NO" sz="2000" dirty="0" err="1"/>
              <a:t>Rt</a:t>
            </a:r>
            <a:r>
              <a:rPr lang="nb-NO" sz="2000" dirty="0"/>
              <a:t>. 2008 side 1170 Rema 1000: </a:t>
            </a:r>
            <a:r>
              <a:rPr lang="nb-NO" sz="1800" dirty="0"/>
              <a:t>«For at det skal foreligge betaling av gjeld, er det imidlertid vanlig å kreve at gjeldsdekning også har vært den vesentlige hensikt med transaksjonen, jf. Huser, Gjeldsforhandling og konkurs, bind 3, side 223»  </a:t>
            </a:r>
          </a:p>
        </p:txBody>
      </p:sp>
    </p:spTree>
    <p:extLst>
      <p:ext uri="{BB962C8B-B14F-4D97-AF65-F5344CB8AC3E}">
        <p14:creationId xmlns:p14="http://schemas.microsoft.com/office/powerpoint/2010/main" val="2956584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E3AF5CF-49E3-6D4F-B9C5-1181F25EF579}"/>
              </a:ext>
            </a:extLst>
          </p:cNvPr>
          <p:cNvSpPr>
            <a:spLocks noGrp="1"/>
          </p:cNvSpPr>
          <p:nvPr>
            <p:ph type="title"/>
          </p:nvPr>
        </p:nvSpPr>
        <p:spPr>
          <a:xfrm>
            <a:off x="990600" y="620688"/>
            <a:ext cx="7696200" cy="504056"/>
          </a:xfrm>
        </p:spPr>
        <p:txBody>
          <a:bodyPr/>
          <a:lstStyle/>
          <a:p>
            <a:r>
              <a:rPr lang="nb-NO" dirty="0" smtClean="0"/>
              <a:t>«Usedvanlige betalingsmidler»</a:t>
            </a:r>
            <a:endParaRPr lang="nb-NO" dirty="0"/>
          </a:p>
        </p:txBody>
      </p:sp>
      <p:sp>
        <p:nvSpPr>
          <p:cNvPr id="3" name="Plassholder for innhold 2">
            <a:extLst>
              <a:ext uri="{FF2B5EF4-FFF2-40B4-BE49-F238E27FC236}">
                <a16:creationId xmlns:a16="http://schemas.microsoft.com/office/drawing/2014/main" id="{4F7FAA00-5B33-2F48-A677-96B42F345D53}"/>
              </a:ext>
            </a:extLst>
          </p:cNvPr>
          <p:cNvSpPr>
            <a:spLocks noGrp="1"/>
          </p:cNvSpPr>
          <p:nvPr>
            <p:ph idx="1"/>
          </p:nvPr>
        </p:nvSpPr>
        <p:spPr>
          <a:xfrm>
            <a:off x="990600" y="1124744"/>
            <a:ext cx="7696200" cy="4971256"/>
          </a:xfrm>
        </p:spPr>
        <p:txBody>
          <a:bodyPr/>
          <a:lstStyle/>
          <a:p>
            <a:r>
              <a:rPr lang="nb-NO" sz="1800" dirty="0"/>
              <a:t>«Betaling av gjeld som skyldneren har foretatt senere enn tre måneder før fristdagen,</a:t>
            </a:r>
            <a:r>
              <a:rPr lang="nb-NO" sz="1800" baseline="30000" dirty="0"/>
              <a:t>​1</a:t>
            </a:r>
            <a:r>
              <a:rPr lang="nb-NO" sz="1800" dirty="0"/>
              <a:t> kan omstøtes hvis betalingen er foretatt med </a:t>
            </a:r>
            <a:r>
              <a:rPr lang="nb-NO" sz="1800" u="sng" dirty="0"/>
              <a:t>usedvanlige betalingsmidler</a:t>
            </a:r>
            <a:r>
              <a:rPr lang="nb-NO" sz="1800" dirty="0"/>
              <a:t>, før normal betalingstid eller med beløp som betydelig har forringet skyldnerens betalingsevne, forutsatt at betalingen etter forholdene allikevel ikke fremtrådte som ordinær»</a:t>
            </a:r>
          </a:p>
          <a:p>
            <a:r>
              <a:rPr lang="nb-NO" sz="1800" dirty="0"/>
              <a:t>Penger, alltid ok. Primært betalingsmiddel, alltid ok. </a:t>
            </a:r>
          </a:p>
          <a:p>
            <a:r>
              <a:rPr lang="nb-NO" sz="1800" dirty="0"/>
              <a:t>Subsidiært betalingsmiddel? </a:t>
            </a:r>
          </a:p>
          <a:p>
            <a:pPr marL="0" indent="0">
              <a:buNone/>
            </a:pPr>
            <a:r>
              <a:rPr lang="nb-NO" sz="1800" dirty="0"/>
              <a:t>-  </a:t>
            </a:r>
            <a:r>
              <a:rPr lang="nb-NO" sz="1800" dirty="0" err="1"/>
              <a:t>Rt</a:t>
            </a:r>
            <a:r>
              <a:rPr lang="nb-NO" sz="1800" dirty="0"/>
              <a:t>. 1897 side 321 «i </a:t>
            </a:r>
            <a:r>
              <a:rPr lang="nb-NO" sz="1800" dirty="0" err="1"/>
              <a:t>nødsfald</a:t>
            </a:r>
            <a:r>
              <a:rPr lang="nb-NO" sz="1800" dirty="0"/>
              <a:t>» «</a:t>
            </a:r>
            <a:r>
              <a:rPr lang="nb-NO" sz="1800" dirty="0" err="1"/>
              <a:t>kundevexler</a:t>
            </a:r>
            <a:r>
              <a:rPr lang="nb-NO" sz="1800" dirty="0"/>
              <a:t>». Ikke usedvanlig</a:t>
            </a:r>
          </a:p>
          <a:p>
            <a:pPr>
              <a:buFontTx/>
              <a:buChar char="-"/>
            </a:pPr>
            <a:r>
              <a:rPr lang="nb-NO" sz="1800" dirty="0" err="1"/>
              <a:t>Rt</a:t>
            </a:r>
            <a:r>
              <a:rPr lang="nb-NO" sz="1800" dirty="0"/>
              <a:t>. 2008 side 1170 Rema 1000  - avtalt subsidiær betaling med varelager. Ble omstøtt etter § 5-5 og usedvanlig betalingsmidler. </a:t>
            </a:r>
          </a:p>
          <a:p>
            <a:pPr>
              <a:buFontTx/>
              <a:buChar char="-"/>
            </a:pPr>
            <a:r>
              <a:rPr lang="nb-NO" sz="1800" dirty="0"/>
              <a:t>Uenighet i teorien. </a:t>
            </a:r>
          </a:p>
        </p:txBody>
      </p:sp>
    </p:spTree>
    <p:extLst>
      <p:ext uri="{BB962C8B-B14F-4D97-AF65-F5344CB8AC3E}">
        <p14:creationId xmlns:p14="http://schemas.microsoft.com/office/powerpoint/2010/main" val="3034003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BB07E60-AB2E-7D41-B4A6-F02BF915F19D}"/>
              </a:ext>
            </a:extLst>
          </p:cNvPr>
          <p:cNvSpPr>
            <a:spLocks noGrp="1"/>
          </p:cNvSpPr>
          <p:nvPr>
            <p:ph type="title"/>
          </p:nvPr>
        </p:nvSpPr>
        <p:spPr/>
        <p:txBody>
          <a:bodyPr/>
          <a:lstStyle/>
          <a:p>
            <a:r>
              <a:rPr lang="nb-NO" dirty="0"/>
              <a:t>Betaling «før normal betalingstid»</a:t>
            </a:r>
          </a:p>
        </p:txBody>
      </p:sp>
      <p:sp>
        <p:nvSpPr>
          <p:cNvPr id="3" name="Plassholder for innhold 2">
            <a:extLst>
              <a:ext uri="{FF2B5EF4-FFF2-40B4-BE49-F238E27FC236}">
                <a16:creationId xmlns:a16="http://schemas.microsoft.com/office/drawing/2014/main" id="{7DACC953-223C-DC4D-8441-1D5FD4E2F51E}"/>
              </a:ext>
            </a:extLst>
          </p:cNvPr>
          <p:cNvSpPr>
            <a:spLocks noGrp="1"/>
          </p:cNvSpPr>
          <p:nvPr>
            <p:ph idx="1"/>
          </p:nvPr>
        </p:nvSpPr>
        <p:spPr/>
        <p:txBody>
          <a:bodyPr/>
          <a:lstStyle/>
          <a:p>
            <a:r>
              <a:rPr lang="nb-NO" sz="1800" dirty="0"/>
              <a:t>Betaling av gjeld som skyldneren har foretatt senere enn tre måneder før fristdagen,</a:t>
            </a:r>
            <a:r>
              <a:rPr lang="nb-NO" sz="1800" baseline="30000" dirty="0"/>
              <a:t>​1</a:t>
            </a:r>
            <a:r>
              <a:rPr lang="nb-NO" sz="1800" dirty="0"/>
              <a:t> kan omstøtes hvis betalingen er foretatt med usedvanlige betalingsmidler, </a:t>
            </a:r>
            <a:r>
              <a:rPr lang="nb-NO" sz="1800" u="sng" dirty="0"/>
              <a:t>før normal betalingstid</a:t>
            </a:r>
            <a:r>
              <a:rPr lang="nb-NO" sz="1800" dirty="0"/>
              <a:t> eller med beløp som betydelig har forringet skyldnerens betalingsevne, forutsatt at betalingen etter forholdene allikevel ikke fremtrådte som ordinær»</a:t>
            </a:r>
          </a:p>
          <a:p>
            <a:r>
              <a:rPr lang="nb-NO" sz="2000" dirty="0"/>
              <a:t>Forarbeider: «Med «normal betalingstid» menes det tidspunkt da gjelden må antas å ha villet blitt betalt dersom skyldneren ikke var blitt insolvent. At et lån blir oppsagt i h. t. en forfallsklausul fordi skyldneren har misligholdt en termin, eller fordi det på annen måte er kommet frem at hans økonomi er sviktende, vil skyte frem den formelle forfallsdag; men betales gjelden på denne nye forfallsdag, er det likefullt en betaling «før normal betalingstid». </a:t>
            </a:r>
          </a:p>
          <a:p>
            <a:endParaRPr lang="nb-NO" dirty="0"/>
          </a:p>
        </p:txBody>
      </p:sp>
    </p:spTree>
    <p:extLst>
      <p:ext uri="{BB962C8B-B14F-4D97-AF65-F5344CB8AC3E}">
        <p14:creationId xmlns:p14="http://schemas.microsoft.com/office/powerpoint/2010/main" val="2590444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99D4174-628F-184D-8523-9FC03F6222DA}"/>
              </a:ext>
            </a:extLst>
          </p:cNvPr>
          <p:cNvSpPr>
            <a:spLocks noGrp="1"/>
          </p:cNvSpPr>
          <p:nvPr>
            <p:ph type="title"/>
          </p:nvPr>
        </p:nvSpPr>
        <p:spPr>
          <a:xfrm>
            <a:off x="990600" y="620688"/>
            <a:ext cx="7696200" cy="576064"/>
          </a:xfrm>
        </p:spPr>
        <p:txBody>
          <a:bodyPr/>
          <a:lstStyle/>
          <a:p>
            <a:r>
              <a:rPr lang="nb-NO" sz="2000" dirty="0"/>
              <a:t>Betaling av gjeld med «beløp som betydelig har forringet skyldnerens betalingsevne» </a:t>
            </a:r>
          </a:p>
        </p:txBody>
      </p:sp>
      <p:sp>
        <p:nvSpPr>
          <p:cNvPr id="3" name="Plassholder for innhold 2">
            <a:extLst>
              <a:ext uri="{FF2B5EF4-FFF2-40B4-BE49-F238E27FC236}">
                <a16:creationId xmlns:a16="http://schemas.microsoft.com/office/drawing/2014/main" id="{7BBD198D-8D6A-4A4E-81D7-CCC5F46F262A}"/>
              </a:ext>
            </a:extLst>
          </p:cNvPr>
          <p:cNvSpPr>
            <a:spLocks noGrp="1"/>
          </p:cNvSpPr>
          <p:nvPr>
            <p:ph idx="1"/>
          </p:nvPr>
        </p:nvSpPr>
        <p:spPr>
          <a:xfrm>
            <a:off x="990600" y="1196752"/>
            <a:ext cx="7696200" cy="4899248"/>
          </a:xfrm>
        </p:spPr>
        <p:txBody>
          <a:bodyPr/>
          <a:lstStyle/>
          <a:p>
            <a:r>
              <a:rPr lang="nb-NO" sz="1800" dirty="0"/>
              <a:t>Betaling av gjeld ... med beløp som betydelig har forringet skyldnerens betalingsevne, forutsatt at betalingen etter forholdene allikevel ikke fremtrådte som ordinær»</a:t>
            </a:r>
          </a:p>
          <a:p>
            <a:r>
              <a:rPr lang="nb-NO" sz="1800" dirty="0"/>
              <a:t>HR-2017-370-A, avsnitt 55 : «Adgangen til objektiv omstøtelse av betydelige betalinger kort tid før konkursåpningen er begrunnet i hensynet til å lette bobehandlingen, jf. Konkurslovutvalgets innstilling i </a:t>
            </a:r>
            <a:r>
              <a:rPr lang="nb-NO" sz="1800" dirty="0">
                <a:hlinkClick r:id="rId2"/>
              </a:rPr>
              <a:t>NOU 1972:20, side 292</a:t>
            </a:r>
            <a:r>
              <a:rPr lang="nb-NO" sz="1800" dirty="0"/>
              <a:t>» </a:t>
            </a:r>
          </a:p>
          <a:p>
            <a:r>
              <a:rPr lang="nb-NO" sz="1800" dirty="0"/>
              <a:t>avsnitt 88: «Kriteriet «betalingsevne» sikter til skyldnerens likviditet, </a:t>
            </a:r>
            <a:r>
              <a:rPr lang="nb-NO" sz="1800" dirty="0" err="1"/>
              <a:t>jf</a:t>
            </a:r>
            <a:r>
              <a:rPr lang="nb-NO" sz="1800" dirty="0"/>
              <a:t> </a:t>
            </a:r>
            <a:r>
              <a:rPr lang="nb-NO" sz="1800" dirty="0">
                <a:hlinkClick r:id="rId3"/>
              </a:rPr>
              <a:t>Rt-1999-64</a:t>
            </a:r>
            <a:r>
              <a:rPr lang="nb-NO" sz="1800" dirty="0"/>
              <a:t>, det vil si skyldnerens likvide midler og midler som lett kan omgjøres til likvide midler, jf. </a:t>
            </a:r>
            <a:r>
              <a:rPr lang="nb-NO" sz="1800" dirty="0">
                <a:hlinkClick r:id="rId4"/>
              </a:rPr>
              <a:t>Rt-2012-468 avsnitt 49</a:t>
            </a:r>
            <a:r>
              <a:rPr lang="nb-NO" sz="1800" dirty="0"/>
              <a:t>. Avgjørende er betalingsevnen når betalingen skjer, jf. Andenæs, Konkurs, 3. utgave 2009 side 325». </a:t>
            </a:r>
          </a:p>
          <a:p>
            <a:r>
              <a:rPr lang="nb-NO" sz="1800" dirty="0"/>
              <a:t>93: «Når omstøtelseskravet etter </a:t>
            </a:r>
            <a:r>
              <a:rPr lang="nb-NO" sz="1800" dirty="0">
                <a:hlinkClick r:id="rId5"/>
              </a:rPr>
              <a:t>§ 5-5</a:t>
            </a:r>
            <a:r>
              <a:rPr lang="nb-NO" sz="1800" dirty="0"/>
              <a:t> gjelder flere ikke ordinære betalinger til samme fordringshaver, er det etter min oppfatning riktig å summere betalingene, med andre ord å anvende et addisjonsprinsipp»</a:t>
            </a:r>
          </a:p>
          <a:p>
            <a:r>
              <a:rPr lang="nb-NO" sz="1800" dirty="0"/>
              <a:t>NB: Husk å </a:t>
            </a:r>
            <a:r>
              <a:rPr lang="nb-NO" sz="1800" dirty="0" err="1"/>
              <a:t>vurderom</a:t>
            </a:r>
            <a:r>
              <a:rPr lang="nb-NO" sz="1800" dirty="0"/>
              <a:t> hver og enkelt av betalingene allikevel er ordinære, jf. </a:t>
            </a:r>
            <a:r>
              <a:rPr lang="nb-NO" sz="1800" dirty="0" err="1"/>
              <a:t>Rt</a:t>
            </a:r>
            <a:r>
              <a:rPr lang="nb-NO" sz="1800" dirty="0"/>
              <a:t>. 1995 side 222 Direkte reklame. </a:t>
            </a:r>
          </a:p>
        </p:txBody>
      </p:sp>
    </p:spTree>
    <p:extLst>
      <p:ext uri="{BB962C8B-B14F-4D97-AF65-F5344CB8AC3E}">
        <p14:creationId xmlns:p14="http://schemas.microsoft.com/office/powerpoint/2010/main" val="827346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B86BB85-7B9D-9C49-AD35-9625F88054F4}"/>
              </a:ext>
            </a:extLst>
          </p:cNvPr>
          <p:cNvSpPr>
            <a:spLocks noGrp="1"/>
          </p:cNvSpPr>
          <p:nvPr>
            <p:ph type="title"/>
          </p:nvPr>
        </p:nvSpPr>
        <p:spPr>
          <a:xfrm>
            <a:off x="990600" y="620688"/>
            <a:ext cx="7696200" cy="720080"/>
          </a:xfrm>
        </p:spPr>
        <p:txBody>
          <a:bodyPr/>
          <a:lstStyle/>
          <a:p>
            <a:r>
              <a:rPr lang="nb-NO" sz="2000" dirty="0"/>
              <a:t>Betaling av gjeld med «beløp som betydelig har forringet skyldnerens betalingsevne» forts. </a:t>
            </a:r>
          </a:p>
        </p:txBody>
      </p:sp>
      <p:sp>
        <p:nvSpPr>
          <p:cNvPr id="3" name="Plassholder for innhold 2">
            <a:extLst>
              <a:ext uri="{FF2B5EF4-FFF2-40B4-BE49-F238E27FC236}">
                <a16:creationId xmlns:a16="http://schemas.microsoft.com/office/drawing/2014/main" id="{975BC557-407B-DD4E-8C3B-A94B2305187B}"/>
              </a:ext>
            </a:extLst>
          </p:cNvPr>
          <p:cNvSpPr>
            <a:spLocks noGrp="1"/>
          </p:cNvSpPr>
          <p:nvPr>
            <p:ph idx="1"/>
          </p:nvPr>
        </p:nvSpPr>
        <p:spPr>
          <a:xfrm>
            <a:off x="990600" y="1340768"/>
            <a:ext cx="7696200" cy="4755232"/>
          </a:xfrm>
        </p:spPr>
        <p:txBody>
          <a:bodyPr/>
          <a:lstStyle/>
          <a:p>
            <a:r>
              <a:rPr lang="nb-NO" sz="1800" dirty="0"/>
              <a:t>Hva ligger i «betydelig forringer»?</a:t>
            </a:r>
          </a:p>
          <a:p>
            <a:r>
              <a:rPr lang="nb-NO" sz="1800" dirty="0"/>
              <a:t>Avsnitt 97: «I teorien er det antydet som en tommelfingerregel at grensen for betydelig forringelse av betalingsevnen kan ligge i intervallet 10-25 prosent reduksjon, jf. Andenæs, Konkurs, 3. utgave 2009 side 382. Dette kan, som fremholdt av Andenæs, gi en viss veiledning, men erstatter ikke behovet for en skjønnsmessig helhetsvurdering i det enkelte tilfelle.» </a:t>
            </a:r>
          </a:p>
          <a:p>
            <a:r>
              <a:rPr lang="nb-NO" sz="1800" dirty="0"/>
              <a:t>Ordinærreservasjonen: ordinære betalinger av løpende utgifter i forbindelse med driften, slik som husleie, skatter og avgifter, lønn og betaling av varer som er nødvendig for driften. </a:t>
            </a:r>
          </a:p>
          <a:p>
            <a:r>
              <a:rPr lang="nb-NO" sz="1800" dirty="0"/>
              <a:t>Ikke antitetisk tolkning av forarbeidene, jf. </a:t>
            </a:r>
            <a:r>
              <a:rPr lang="nb-NO" sz="1800" dirty="0" err="1"/>
              <a:t>Rt</a:t>
            </a:r>
            <a:r>
              <a:rPr lang="nb-NO" sz="1800" dirty="0"/>
              <a:t>. 2001 side 1136 Kjells Markiser.</a:t>
            </a:r>
          </a:p>
          <a:p>
            <a:r>
              <a:rPr lang="nb-NO" sz="1800" dirty="0"/>
              <a:t>HR-2017-370-A og i avsnitt 59 : «Reservasjonen for ordinære betalinger legger også til rette for at virksomheter som på lengre sikt har livets rett, kan fortsette driften ved forbigående økonomiske problemer».  </a:t>
            </a:r>
          </a:p>
        </p:txBody>
      </p:sp>
    </p:spTree>
    <p:extLst>
      <p:ext uri="{BB962C8B-B14F-4D97-AF65-F5344CB8AC3E}">
        <p14:creationId xmlns:p14="http://schemas.microsoft.com/office/powerpoint/2010/main" val="3204903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8AF5370-0C22-8A4B-B89F-3CC2A01F0DF3}"/>
              </a:ext>
            </a:extLst>
          </p:cNvPr>
          <p:cNvSpPr>
            <a:spLocks noGrp="1"/>
          </p:cNvSpPr>
          <p:nvPr>
            <p:ph type="title"/>
          </p:nvPr>
        </p:nvSpPr>
        <p:spPr/>
        <p:txBody>
          <a:bodyPr/>
          <a:lstStyle/>
          <a:p>
            <a:r>
              <a:rPr lang="nb-NO" dirty="0"/>
              <a:t>19-006159ASK-BORG/04 </a:t>
            </a:r>
            <a:br>
              <a:rPr lang="nb-NO" dirty="0"/>
            </a:br>
            <a:r>
              <a:rPr lang="nb-NO" dirty="0"/>
              <a:t>Nor-Post</a:t>
            </a:r>
          </a:p>
        </p:txBody>
      </p:sp>
      <p:sp>
        <p:nvSpPr>
          <p:cNvPr id="3" name="Plassholder for innhold 2">
            <a:extLst>
              <a:ext uri="{FF2B5EF4-FFF2-40B4-BE49-F238E27FC236}">
                <a16:creationId xmlns:a16="http://schemas.microsoft.com/office/drawing/2014/main" id="{5681218F-D266-9D40-8A41-0221B0D1711C}"/>
              </a:ext>
            </a:extLst>
          </p:cNvPr>
          <p:cNvSpPr>
            <a:spLocks noGrp="1"/>
          </p:cNvSpPr>
          <p:nvPr>
            <p:ph idx="1"/>
          </p:nvPr>
        </p:nvSpPr>
        <p:spPr/>
        <p:txBody>
          <a:bodyPr/>
          <a:lstStyle/>
          <a:p>
            <a:r>
              <a:rPr lang="nb-NO" sz="1800" dirty="0"/>
              <a:t>Addisjonsprinsippet</a:t>
            </a:r>
          </a:p>
          <a:p>
            <a:pPr marL="0" indent="0">
              <a:buNone/>
            </a:pPr>
            <a:r>
              <a:rPr lang="nb-NO" sz="1800" dirty="0"/>
              <a:t>4 betalinger a 500 000,-</a:t>
            </a:r>
          </a:p>
          <a:p>
            <a:r>
              <a:rPr lang="nb-NO" sz="1800" dirty="0"/>
              <a:t>Huser: «omstøtelse kan skje av samtlige betalinger, hvis </a:t>
            </a:r>
            <a:r>
              <a:rPr lang="nb-NO" sz="1800" dirty="0" err="1"/>
              <a:t>én</a:t>
            </a:r>
            <a:r>
              <a:rPr lang="nb-NO" sz="1800" dirty="0"/>
              <a:t> av betalingene isolert sett overstiger grensen ut fra verdien av debitors aktiva </a:t>
            </a:r>
            <a:r>
              <a:rPr lang="nb-NO" sz="1800" dirty="0" err="1"/>
              <a:t>pa</a:t>
            </a:r>
            <a:r>
              <a:rPr lang="nb-NO" sz="1800" dirty="0"/>
              <a:t>̊ dette tidspunkt. Men man </a:t>
            </a:r>
            <a:r>
              <a:rPr lang="nb-NO" sz="1800" dirty="0" smtClean="0"/>
              <a:t>må </a:t>
            </a:r>
            <a:r>
              <a:rPr lang="nb-NO" sz="1800" dirty="0"/>
              <a:t>antakelig </a:t>
            </a:r>
            <a:r>
              <a:rPr lang="nb-NO" sz="1800" dirty="0" smtClean="0"/>
              <a:t>gå </a:t>
            </a:r>
            <a:r>
              <a:rPr lang="nb-NO" sz="1800" dirty="0"/>
              <a:t>et skritt lenger og sammenholde summen av alle betalingene i perioden til vedkommende kreditor med verdien av debitors aktiva </a:t>
            </a:r>
            <a:r>
              <a:rPr lang="nb-NO" sz="1800" dirty="0" err="1"/>
              <a:t>pa</a:t>
            </a:r>
            <a:r>
              <a:rPr lang="nb-NO" sz="1800" dirty="0"/>
              <a:t>̊ hvert av betalingstidspunktene, og statuere omstøtelse av samtlige betalinger hvis grensen overstiges </a:t>
            </a:r>
            <a:r>
              <a:rPr lang="nb-NO" sz="1800" dirty="0" err="1"/>
              <a:t>pa</a:t>
            </a:r>
            <a:r>
              <a:rPr lang="nb-NO" sz="1800" dirty="0"/>
              <a:t>̊ minst ett av disse tidspunktene.»</a:t>
            </a:r>
          </a:p>
          <a:p>
            <a:r>
              <a:rPr lang="nb-NO" sz="1800" dirty="0" err="1"/>
              <a:t>Obyf</a:t>
            </a:r>
            <a:r>
              <a:rPr lang="nb-NO" sz="1800" dirty="0"/>
              <a:t>: Ja. </a:t>
            </a:r>
          </a:p>
          <a:p>
            <a:r>
              <a:rPr lang="nb-NO" sz="1800" dirty="0"/>
              <a:t>Lagmannsretten: Tja. Samme resultat, men basert på en konkret vurdering, der det avgjørende var at betalingene svekket betalingsevnen ved alle de 4 avdragene.   </a:t>
            </a:r>
          </a:p>
          <a:p>
            <a:pPr marL="0" indent="0">
              <a:buNone/>
            </a:pPr>
            <a:endParaRPr lang="nb-NO" sz="1800" dirty="0"/>
          </a:p>
        </p:txBody>
      </p:sp>
    </p:spTree>
    <p:extLst>
      <p:ext uri="{BB962C8B-B14F-4D97-AF65-F5344CB8AC3E}">
        <p14:creationId xmlns:p14="http://schemas.microsoft.com/office/powerpoint/2010/main" val="1108119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25ACCB0-D048-D145-8DDB-DD207180E032}"/>
              </a:ext>
            </a:extLst>
          </p:cNvPr>
          <p:cNvSpPr>
            <a:spLocks noGrp="1"/>
          </p:cNvSpPr>
          <p:nvPr>
            <p:ph type="title"/>
          </p:nvPr>
        </p:nvSpPr>
        <p:spPr>
          <a:xfrm>
            <a:off x="990600" y="260648"/>
            <a:ext cx="7696200" cy="1512168"/>
          </a:xfrm>
        </p:spPr>
        <p:txBody>
          <a:bodyPr/>
          <a:lstStyle/>
          <a:p>
            <a:r>
              <a:rPr lang="nb-NO" sz="2000" dirty="0"/>
              <a:t>Omstøtelse for sikkerhetsstillelse av eldre gjeld § 5-7 </a:t>
            </a:r>
            <a:r>
              <a:rPr lang="nb-NO" dirty="0"/>
              <a:t/>
            </a:r>
            <a:br>
              <a:rPr lang="nb-NO" dirty="0"/>
            </a:br>
            <a:endParaRPr lang="nb-NO" dirty="0"/>
          </a:p>
        </p:txBody>
      </p:sp>
      <p:sp>
        <p:nvSpPr>
          <p:cNvPr id="3" name="Plassholder for innhold 2">
            <a:extLst>
              <a:ext uri="{FF2B5EF4-FFF2-40B4-BE49-F238E27FC236}">
                <a16:creationId xmlns:a16="http://schemas.microsoft.com/office/drawing/2014/main" id="{2179F108-461B-744E-9302-F4DCDC042365}"/>
              </a:ext>
            </a:extLst>
          </p:cNvPr>
          <p:cNvSpPr>
            <a:spLocks noGrp="1"/>
          </p:cNvSpPr>
          <p:nvPr>
            <p:ph idx="1"/>
          </p:nvPr>
        </p:nvSpPr>
        <p:spPr>
          <a:xfrm>
            <a:off x="990600" y="908720"/>
            <a:ext cx="7696200" cy="5949280"/>
          </a:xfrm>
        </p:spPr>
        <p:txBody>
          <a:bodyPr/>
          <a:lstStyle/>
          <a:p>
            <a:r>
              <a:rPr lang="nb-NO" sz="1800" dirty="0"/>
              <a:t>Pantsettelse eller annen sikkerhetsstillelse som skyldneren har </a:t>
            </a:r>
            <a:r>
              <a:rPr lang="nb-NO" sz="1800" dirty="0" err="1"/>
              <a:t>foretattt</a:t>
            </a:r>
            <a:r>
              <a:rPr lang="nb-NO" sz="1800" dirty="0"/>
              <a:t> senere enn tre måneder før fristdagen kan omstøtes dersom</a:t>
            </a:r>
          </a:p>
          <a:p>
            <a:pPr marL="514350" indent="-514350">
              <a:buAutoNum type="alphaLcParenR"/>
            </a:pPr>
            <a:r>
              <a:rPr lang="nb-NO" sz="1800" dirty="0"/>
              <a:t>Pantet eller sikkerheten er stilt for gjeld som skyldneren har pådratt seg før sikkerhetsretten ble avtalt, eller</a:t>
            </a:r>
          </a:p>
          <a:p>
            <a:pPr marL="514350" indent="-514350">
              <a:buAutoNum type="alphaLcParenR"/>
            </a:pPr>
            <a:r>
              <a:rPr lang="nb-NO" sz="1800" dirty="0"/>
              <a:t> Rettsvernet ikke ble brakt i orden uten unødig opphold etter at gjelden ble pådratt</a:t>
            </a:r>
          </a:p>
          <a:p>
            <a:pPr marL="0" indent="0">
              <a:buNone/>
            </a:pPr>
            <a:endParaRPr lang="nb-NO" sz="1800" dirty="0"/>
          </a:p>
          <a:p>
            <a:pPr marL="0" indent="0">
              <a:buNone/>
            </a:pPr>
            <a:r>
              <a:rPr lang="nb-NO" sz="1800" dirty="0"/>
              <a:t>Bestemmelsen gjelder «alle sikkerheter som etableres ved partenes disposisjoner. Foruten de egentlige panterettigheter kan her nevnes kontraktsmessig tilbakeholdsrett og den sikkerhetsrett som oppnås ved </a:t>
            </a:r>
            <a:r>
              <a:rPr lang="nb-NO" sz="1800" dirty="0" err="1"/>
              <a:t>sikringscession</a:t>
            </a:r>
            <a:r>
              <a:rPr lang="nb-NO" sz="1800" dirty="0"/>
              <a:t> av enkle fordringer»</a:t>
            </a:r>
          </a:p>
          <a:p>
            <a:pPr marL="0" indent="0">
              <a:buNone/>
            </a:pPr>
            <a:r>
              <a:rPr lang="nb-NO" sz="1800" dirty="0"/>
              <a:t>I </a:t>
            </a:r>
            <a:r>
              <a:rPr lang="nb-NO" sz="1800" dirty="0" err="1"/>
              <a:t>Rt</a:t>
            </a:r>
            <a:r>
              <a:rPr lang="nb-NO" sz="1800" dirty="0"/>
              <a:t>. 2013 s. 129: Etter bestemmelsen er det </a:t>
            </a:r>
            <a:r>
              <a:rPr lang="nb-NO" sz="1800" i="1" dirty="0"/>
              <a:t>avtalt</a:t>
            </a:r>
            <a:r>
              <a:rPr lang="nb-NO" sz="1800" dirty="0"/>
              <a:t> sikkerhetsrett som kan kreves omstøtt. Som tidligere nevnt, må </a:t>
            </a:r>
            <a:r>
              <a:rPr lang="nb-NO" sz="1800" dirty="0" err="1"/>
              <a:t>Normar</a:t>
            </a:r>
            <a:r>
              <a:rPr lang="nb-NO" sz="1800" dirty="0"/>
              <a:t> anses å ha akseptert en utvidet sikkerhetsrett ved inngåelsen av avtalen om oppdraget ved at det ikke er protestert på tidligere klausuler som viser til NSAB 2000. Det avgjørende må imidlertid etter min mening være at selve retten har status som sedvanerett. Dermed skjærer sikkerhetsretten i utgangspunktet klar av </a:t>
            </a:r>
            <a:r>
              <a:rPr lang="nb-NO" sz="1800" u="sng" dirty="0">
                <a:hlinkClick r:id="rId2"/>
              </a:rPr>
              <a:t>§ 5-7</a:t>
            </a:r>
            <a:r>
              <a:rPr lang="nb-NO" sz="1800" dirty="0"/>
              <a:t>. At </a:t>
            </a:r>
            <a:r>
              <a:rPr lang="nb-NO" sz="1800" dirty="0" err="1"/>
              <a:t>Tyrholms</a:t>
            </a:r>
            <a:r>
              <a:rPr lang="nb-NO" sz="1800" dirty="0"/>
              <a:t> tilbakeholdsrett også fulgte av avtaleforholdet med </a:t>
            </a:r>
            <a:r>
              <a:rPr lang="nb-NO" sz="1800" dirty="0" err="1"/>
              <a:t>Normar</a:t>
            </a:r>
            <a:r>
              <a:rPr lang="nb-NO" sz="1800" dirty="0"/>
              <a:t>, kan ikke sette </a:t>
            </a:r>
            <a:r>
              <a:rPr lang="nb-NO" sz="1800" dirty="0" err="1"/>
              <a:t>Tyrholm</a:t>
            </a:r>
            <a:r>
              <a:rPr lang="nb-NO" sz="1800" dirty="0"/>
              <a:t> i en verre situasjon i så måte.»</a:t>
            </a:r>
          </a:p>
          <a:p>
            <a:pPr marL="0" indent="0">
              <a:buNone/>
            </a:pPr>
            <a:r>
              <a:rPr lang="nb-NO" sz="1800" dirty="0"/>
              <a:t>Unødig opphold: </a:t>
            </a:r>
            <a:r>
              <a:rPr lang="nb-NO" sz="1800" dirty="0" err="1"/>
              <a:t>Rt</a:t>
            </a:r>
            <a:r>
              <a:rPr lang="nb-NO" sz="1800" dirty="0"/>
              <a:t>. 1986 side 428: helligdager og stengte kontorer.</a:t>
            </a:r>
          </a:p>
          <a:p>
            <a:pPr marL="0" indent="0">
              <a:buNone/>
            </a:pPr>
            <a:endParaRPr lang="nb-NO" sz="1800" dirty="0"/>
          </a:p>
        </p:txBody>
      </p:sp>
    </p:spTree>
    <p:extLst>
      <p:ext uri="{BB962C8B-B14F-4D97-AF65-F5344CB8AC3E}">
        <p14:creationId xmlns:p14="http://schemas.microsoft.com/office/powerpoint/2010/main" val="137901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FB4B80B-B48F-3D4F-845C-A4E6453F646E}"/>
              </a:ext>
            </a:extLst>
          </p:cNvPr>
          <p:cNvSpPr>
            <a:spLocks noGrp="1"/>
          </p:cNvSpPr>
          <p:nvPr>
            <p:ph type="title"/>
          </p:nvPr>
        </p:nvSpPr>
        <p:spPr>
          <a:xfrm>
            <a:off x="990600" y="476672"/>
            <a:ext cx="7696200" cy="576064"/>
          </a:xfrm>
        </p:spPr>
        <p:txBody>
          <a:bodyPr/>
          <a:lstStyle/>
          <a:p>
            <a:r>
              <a:rPr lang="nb-NO" dirty="0"/>
              <a:t>§ 5-7 Skille mellom eldre og ny gjeld</a:t>
            </a:r>
          </a:p>
        </p:txBody>
      </p:sp>
      <p:sp>
        <p:nvSpPr>
          <p:cNvPr id="3" name="Plassholder for innhold 2">
            <a:extLst>
              <a:ext uri="{FF2B5EF4-FFF2-40B4-BE49-F238E27FC236}">
                <a16:creationId xmlns:a16="http://schemas.microsoft.com/office/drawing/2014/main" id="{91B94E36-53E9-604B-B675-8C03B9F4D3CA}"/>
              </a:ext>
            </a:extLst>
          </p:cNvPr>
          <p:cNvSpPr>
            <a:spLocks noGrp="1"/>
          </p:cNvSpPr>
          <p:nvPr>
            <p:ph idx="1"/>
          </p:nvPr>
        </p:nvSpPr>
        <p:spPr>
          <a:xfrm>
            <a:off x="990600" y="1052736"/>
            <a:ext cx="7696200" cy="5328592"/>
          </a:xfrm>
        </p:spPr>
        <p:txBody>
          <a:bodyPr/>
          <a:lstStyle/>
          <a:p>
            <a:r>
              <a:rPr lang="nb-NO" sz="1800" dirty="0" err="1"/>
              <a:t>Nazarian</a:t>
            </a:r>
            <a:r>
              <a:rPr lang="nb-NO" sz="1800" dirty="0"/>
              <a:t> (2011): «Dersom lånet først pådras og kreditor deretter ønsker sikkerhet, foreligger det pant for eldre gjeld. Dette gjelder selv om sikkerheten avtales kort tid etter at lånet er pådratt.» </a:t>
            </a:r>
          </a:p>
          <a:p>
            <a:r>
              <a:rPr lang="nb-NO" sz="1800" dirty="0"/>
              <a:t>Mellomtilfelle 1.  Avtalt sikkerhetsstillelse ved gitt tilfeller</a:t>
            </a:r>
          </a:p>
          <a:p>
            <a:r>
              <a:rPr lang="nb-NO" sz="1800" dirty="0"/>
              <a:t>oppfinner Petter tar patent på en genial oppfinnelse. Han tar opp lån og banken får avtalepant i patentet på 10 millioner. Banken har troen på oppfinnelsen, men de avtaler at dersom pantet skulle synke i verdi skal banken få panterett på første prioritet i Petters faste eiendom. Det viser seg at en lignende oppfinnelsen var gjort av noen andre først, slik at Petters patentet er tilnærmet verdiløst. Petter hadde brukt pengene på en produksjonslinje som nå var ubrukelig. Banken viser til avtalen og får pant i boligen og sikrer seg rettsvern ved tinglysing straks. Petter går konkurs 3 uker etter. Spørsmålet er om bankens sikkerhet i boligen er sikkerhet for eldre gjeld. Med utgangspunkt i naturlig språklig forståelse av </a:t>
            </a:r>
            <a:r>
              <a:rPr lang="nb-NO" sz="1800" dirty="0" err="1"/>
              <a:t>deknl</a:t>
            </a:r>
            <a:r>
              <a:rPr lang="nb-NO" sz="1800" dirty="0"/>
              <a:t> § 5-7 (1) a, hva tenker dere? Tenk i to minutter. </a:t>
            </a:r>
          </a:p>
          <a:p>
            <a:r>
              <a:rPr lang="nb-NO" sz="1800" dirty="0"/>
              <a:t>§ 5-7 a: Pantet eller sikkerheten er stilt for gjeld som skyldneren har pådratt seg før sikkerhetsretten ble avtalt.  </a:t>
            </a:r>
          </a:p>
          <a:p>
            <a:r>
              <a:rPr lang="nb-NO" dirty="0"/>
              <a:t> </a:t>
            </a:r>
          </a:p>
          <a:p>
            <a:endParaRPr lang="nb-NO" sz="1800" dirty="0"/>
          </a:p>
          <a:p>
            <a:endParaRPr lang="nb-NO" sz="1800" dirty="0"/>
          </a:p>
        </p:txBody>
      </p:sp>
    </p:spTree>
    <p:extLst>
      <p:ext uri="{BB962C8B-B14F-4D97-AF65-F5344CB8AC3E}">
        <p14:creationId xmlns:p14="http://schemas.microsoft.com/office/powerpoint/2010/main" val="4111063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DD38BD3-B9C9-7849-A83D-CDBFC73AC781}"/>
              </a:ext>
            </a:extLst>
          </p:cNvPr>
          <p:cNvSpPr>
            <a:spLocks noGrp="1"/>
          </p:cNvSpPr>
          <p:nvPr>
            <p:ph type="title"/>
          </p:nvPr>
        </p:nvSpPr>
        <p:spPr>
          <a:xfrm>
            <a:off x="990600" y="838200"/>
            <a:ext cx="7696200" cy="286544"/>
          </a:xfrm>
        </p:spPr>
        <p:txBody>
          <a:bodyPr/>
          <a:lstStyle/>
          <a:p>
            <a:r>
              <a:rPr lang="nb-NO" sz="2400" dirty="0"/>
              <a:t>Lov om finansiell sikkerhetsstillelse § 5 (2)</a:t>
            </a:r>
          </a:p>
        </p:txBody>
      </p:sp>
      <p:sp>
        <p:nvSpPr>
          <p:cNvPr id="3" name="Plassholder for innhold 2">
            <a:extLst>
              <a:ext uri="{FF2B5EF4-FFF2-40B4-BE49-F238E27FC236}">
                <a16:creationId xmlns:a16="http://schemas.microsoft.com/office/drawing/2014/main" id="{B9E25659-C191-594D-8548-EFBE2FB2D4CC}"/>
              </a:ext>
            </a:extLst>
          </p:cNvPr>
          <p:cNvSpPr>
            <a:spLocks noGrp="1"/>
          </p:cNvSpPr>
          <p:nvPr>
            <p:ph idx="1"/>
          </p:nvPr>
        </p:nvSpPr>
        <p:spPr>
          <a:xfrm>
            <a:off x="990600" y="1124744"/>
            <a:ext cx="7696200" cy="4971256"/>
          </a:xfrm>
        </p:spPr>
        <p:txBody>
          <a:bodyPr/>
          <a:lstStyle/>
          <a:p>
            <a:r>
              <a:rPr lang="nb-NO" sz="1800" dirty="0"/>
              <a:t>«En sikkerhetsstillelse kan ikke omstøtes alene på det grunnlag at den er stilt for en finansiell forpliktelse som allerede er pådratt»</a:t>
            </a:r>
          </a:p>
          <a:p>
            <a:pPr marL="0" indent="0">
              <a:buNone/>
            </a:pPr>
            <a:endParaRPr lang="nb-NO" sz="1800" dirty="0"/>
          </a:p>
          <a:p>
            <a:pPr marL="0" indent="0">
              <a:buNone/>
            </a:pPr>
            <a:r>
              <a:rPr lang="nb-NO" sz="1800" dirty="0"/>
              <a:t>Deknl 5-7 (1)Pantsettelse eller annen sikkerhetsstillelse som skyldneren har </a:t>
            </a:r>
            <a:r>
              <a:rPr lang="nb-NO" sz="1800" dirty="0" err="1"/>
              <a:t>foretattt</a:t>
            </a:r>
            <a:r>
              <a:rPr lang="nb-NO" sz="1800" dirty="0"/>
              <a:t> senere enn tre måneder før fristdagen kan omstøtes dersom</a:t>
            </a:r>
          </a:p>
          <a:p>
            <a:pPr marL="514350" indent="-514350">
              <a:buAutoNum type="alphaLcParenR"/>
            </a:pPr>
            <a:r>
              <a:rPr lang="nb-NO" sz="1800" dirty="0"/>
              <a:t>Pantet eller sikkerheten er stilt for gjeld som skyldneren har pådratt seg før sikkerhetsretten ble avtalt, eller</a:t>
            </a:r>
          </a:p>
          <a:p>
            <a:pPr marL="514350" indent="-514350">
              <a:buAutoNum type="alphaLcParenR"/>
            </a:pPr>
            <a:r>
              <a:rPr lang="nb-NO" sz="1800" dirty="0"/>
              <a:t> Rettsvernet ikke ble brakt i orden uten unødig opphold etter at gjelden ble pådratt</a:t>
            </a:r>
          </a:p>
          <a:p>
            <a:pPr marL="0" indent="0">
              <a:buNone/>
            </a:pPr>
            <a:endParaRPr lang="nb-NO" sz="1800" dirty="0"/>
          </a:p>
          <a:p>
            <a:pPr marL="0" indent="0">
              <a:buNone/>
            </a:pPr>
            <a:r>
              <a:rPr lang="nb-NO" sz="1800" dirty="0"/>
              <a:t>«Dekningsloven § 5-7 første ledd bokstav b er i strid med direktivet artikkel 8 nr. 3 bokstav a og bokstav b punkt ii, og kan ikke opprettholdes innenfor dets område.» </a:t>
            </a:r>
          </a:p>
          <a:p>
            <a:pPr marL="0" indent="0">
              <a:buNone/>
            </a:pPr>
            <a:endParaRPr lang="nb-NO" sz="1800" dirty="0"/>
          </a:p>
        </p:txBody>
      </p:sp>
    </p:spTree>
    <p:extLst>
      <p:ext uri="{BB962C8B-B14F-4D97-AF65-F5344CB8AC3E}">
        <p14:creationId xmlns:p14="http://schemas.microsoft.com/office/powerpoint/2010/main" val="3944126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52CD8DB-3688-B04B-A91B-73F702F6A24A}"/>
              </a:ext>
            </a:extLst>
          </p:cNvPr>
          <p:cNvSpPr>
            <a:spLocks noGrp="1"/>
          </p:cNvSpPr>
          <p:nvPr>
            <p:ph type="title"/>
          </p:nvPr>
        </p:nvSpPr>
        <p:spPr/>
        <p:txBody>
          <a:bodyPr/>
          <a:lstStyle/>
          <a:p>
            <a:r>
              <a:rPr lang="nb-NO" dirty="0"/>
              <a:t>Vi gjør </a:t>
            </a:r>
            <a:r>
              <a:rPr lang="nb-NO" dirty="0" smtClean="0"/>
              <a:t>eksamensoppgave Jus5860 vår 2016 om dette</a:t>
            </a:r>
            <a:endParaRPr lang="nb-NO" dirty="0"/>
          </a:p>
        </p:txBody>
      </p:sp>
      <p:pic>
        <p:nvPicPr>
          <p:cNvPr id="4" name="Plassholder for innhold 3">
            <a:extLst>
              <a:ext uri="{FF2B5EF4-FFF2-40B4-BE49-F238E27FC236}">
                <a16:creationId xmlns:a16="http://schemas.microsoft.com/office/drawing/2014/main" id="{9EA9C261-96A1-6944-8185-E1ED507757C6}"/>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827584" y="1981200"/>
            <a:ext cx="7859216" cy="4114800"/>
          </a:xfrm>
          <a:prstGeom prst="rect">
            <a:avLst/>
          </a:prstGeom>
        </p:spPr>
      </p:pic>
    </p:spTree>
    <p:extLst>
      <p:ext uri="{BB962C8B-B14F-4D97-AF65-F5344CB8AC3E}">
        <p14:creationId xmlns:p14="http://schemas.microsoft.com/office/powerpoint/2010/main" val="4156814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54891" y="44624"/>
            <a:ext cx="7696200" cy="70520"/>
          </a:xfrm>
        </p:spPr>
        <p:txBody>
          <a:bodyPr/>
          <a:lstStyle/>
          <a:p>
            <a:endParaRPr lang="nb-NO" dirty="0"/>
          </a:p>
        </p:txBody>
      </p:sp>
      <p:sp>
        <p:nvSpPr>
          <p:cNvPr id="3" name="Content Placeholder 2"/>
          <p:cNvSpPr>
            <a:spLocks noGrp="1"/>
          </p:cNvSpPr>
          <p:nvPr>
            <p:ph idx="1"/>
          </p:nvPr>
        </p:nvSpPr>
        <p:spPr>
          <a:xfrm>
            <a:off x="0" y="620688"/>
            <a:ext cx="9144000" cy="5475312"/>
          </a:xfrm>
        </p:spPr>
        <p:txBody>
          <a:bodyPr/>
          <a:lstStyle/>
          <a:p>
            <a:pPr marL="0" indent="0">
              <a:buNone/>
            </a:pPr>
            <a:endParaRPr lang="nb-NO" dirty="0"/>
          </a:p>
        </p:txBody>
      </p:sp>
      <p:sp>
        <p:nvSpPr>
          <p:cNvPr id="4" name="Oval 3"/>
          <p:cNvSpPr/>
          <p:nvPr/>
        </p:nvSpPr>
        <p:spPr bwMode="auto">
          <a:xfrm>
            <a:off x="2195736" y="2780928"/>
            <a:ext cx="5040560" cy="266429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6" name="Oval 5"/>
          <p:cNvSpPr/>
          <p:nvPr/>
        </p:nvSpPr>
        <p:spPr bwMode="auto">
          <a:xfrm>
            <a:off x="2987824" y="3212976"/>
            <a:ext cx="3456384" cy="144016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7" name="Oval 6"/>
          <p:cNvSpPr/>
          <p:nvPr/>
        </p:nvSpPr>
        <p:spPr bwMode="auto">
          <a:xfrm>
            <a:off x="3563888" y="3573016"/>
            <a:ext cx="2592288" cy="64807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2000" b="0" i="0" u="none" strike="noStrike" cap="none" normalizeH="0" baseline="0" dirty="0" smtClean="0">
                <a:ln>
                  <a:noFill/>
                </a:ln>
                <a:solidFill>
                  <a:schemeClr val="tx1"/>
                </a:solidFill>
                <a:effectLst/>
                <a:latin typeface="Arial" charset="0"/>
                <a:ea typeface="ヒラギノ角ゴ Pro W3" charset="-128"/>
                <a:cs typeface="ヒラギノ角ゴ Pro W3" charset="-128"/>
              </a:rPr>
              <a:t>Dl § 2-2</a:t>
            </a:r>
            <a:endParaRPr kumimoji="0" lang="nb-NO" sz="20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cxnSp>
        <p:nvCxnSpPr>
          <p:cNvPr id="9" name="Straight Connector 8"/>
          <p:cNvCxnSpPr>
            <a:stCxn id="6" idx="2"/>
          </p:cNvCxnSpPr>
          <p:nvPr/>
        </p:nvCxnSpPr>
        <p:spPr bwMode="auto">
          <a:xfrm>
            <a:off x="2987824" y="3933056"/>
            <a:ext cx="0" cy="18002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Rectangle 9"/>
          <p:cNvSpPr/>
          <p:nvPr/>
        </p:nvSpPr>
        <p:spPr bwMode="auto">
          <a:xfrm>
            <a:off x="1043608" y="5337212"/>
            <a:ext cx="3096344" cy="57606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2000" b="0" i="0" u="none" strike="noStrike" cap="none" normalizeH="0" baseline="0" dirty="0" smtClean="0">
                <a:ln>
                  <a:noFill/>
                </a:ln>
                <a:solidFill>
                  <a:schemeClr val="tx1"/>
                </a:solidFill>
                <a:effectLst/>
                <a:latin typeface="Arial" charset="0"/>
                <a:ea typeface="ヒラギノ角ゴ Pro W3" charset="-128"/>
                <a:cs typeface="ヒラギノ角ゴ Pro W3" charset="-128"/>
              </a:rPr>
              <a:t>Stansings/hevingsrett</a:t>
            </a:r>
          </a:p>
          <a:p>
            <a:pPr marL="0" marR="0" indent="0" algn="l" defTabSz="914400" rtl="0" eaLnBrk="0" fontAlgn="base" latinLnBrk="0" hangingPunct="0">
              <a:lnSpc>
                <a:spcPct val="100000"/>
              </a:lnSpc>
              <a:spcBef>
                <a:spcPct val="0"/>
              </a:spcBef>
              <a:spcAft>
                <a:spcPct val="0"/>
              </a:spcAft>
              <a:buClrTx/>
              <a:buSzTx/>
              <a:buFontTx/>
              <a:buNone/>
              <a:tabLst/>
            </a:pPr>
            <a:r>
              <a:rPr lang="nb-NO" dirty="0" smtClean="0"/>
              <a:t>Deknl §§ 7-2 og 7-7</a:t>
            </a:r>
            <a:endParaRPr kumimoji="0" lang="nb-NO" sz="20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11" name="Striped Right Arrow 10"/>
          <p:cNvSpPr/>
          <p:nvPr/>
        </p:nvSpPr>
        <p:spPr bwMode="auto">
          <a:xfrm>
            <a:off x="1043608" y="3861048"/>
            <a:ext cx="2808312" cy="648072"/>
          </a:xfrm>
          <a:prstGeom prst="striped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cxnSp>
        <p:nvCxnSpPr>
          <p:cNvPr id="13" name="Straight Connector 12"/>
          <p:cNvCxnSpPr/>
          <p:nvPr/>
        </p:nvCxnSpPr>
        <p:spPr bwMode="auto">
          <a:xfrm flipH="1" flipV="1">
            <a:off x="2483768" y="2780928"/>
            <a:ext cx="2592288" cy="93610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72517" y="601369"/>
            <a:ext cx="5832649" cy="2862322"/>
          </a:xfrm>
          <a:prstGeom prst="rect">
            <a:avLst/>
          </a:prstGeom>
          <a:noFill/>
        </p:spPr>
        <p:txBody>
          <a:bodyPr wrap="square" rtlCol="0">
            <a:spAutoFit/>
          </a:bodyPr>
          <a:lstStyle/>
          <a:p>
            <a:r>
              <a:rPr lang="nb-NO" dirty="0" smtClean="0"/>
              <a:t>Ligger i ro hos debitor. Beslagsrett i forhold til skyldneren</a:t>
            </a:r>
          </a:p>
          <a:p>
            <a:r>
              <a:rPr lang="nb-NO" dirty="0" smtClean="0"/>
              <a:t>Unntak: </a:t>
            </a:r>
            <a:r>
              <a:rPr lang="nb-NO" dirty="0" err="1" smtClean="0"/>
              <a:t>Åvl</a:t>
            </a:r>
            <a:r>
              <a:rPr lang="nb-NO" dirty="0"/>
              <a:t> </a:t>
            </a:r>
            <a:r>
              <a:rPr lang="nb-NO" dirty="0" smtClean="0"/>
              <a:t>§ 77, men se </a:t>
            </a:r>
            <a:r>
              <a:rPr lang="nb-NO" dirty="0" err="1" smtClean="0"/>
              <a:t>deknl</a:t>
            </a:r>
            <a:r>
              <a:rPr lang="nb-NO" dirty="0" smtClean="0"/>
              <a:t> § 2-7 (2) a.</a:t>
            </a:r>
          </a:p>
          <a:p>
            <a:pPr marL="342900" indent="-342900">
              <a:buFontTx/>
              <a:buChar char="-"/>
            </a:pPr>
            <a:r>
              <a:rPr lang="nb-NO" dirty="0" smtClean="0"/>
              <a:t>2-3 personlige eiendeler, yrke/utdanning, særlig personlig verdi</a:t>
            </a:r>
          </a:p>
          <a:p>
            <a:pPr marL="342900" indent="-342900">
              <a:buFontTx/>
              <a:buChar char="-"/>
            </a:pPr>
            <a:r>
              <a:rPr lang="nb-NO" dirty="0" smtClean="0"/>
              <a:t>2-4 stipender og offentlige bidrag</a:t>
            </a:r>
          </a:p>
          <a:p>
            <a:pPr marL="342900" indent="-342900">
              <a:buFontTx/>
              <a:buChar char="-"/>
            </a:pPr>
            <a:r>
              <a:rPr lang="nb-NO" dirty="0" smtClean="0"/>
              <a:t>2-5 Beslagsfrihet for penger som er nødvendig til daglig drift av husstand</a:t>
            </a:r>
          </a:p>
          <a:p>
            <a:pPr marL="342900" indent="-342900">
              <a:buFontTx/>
              <a:buChar char="-"/>
            </a:pPr>
            <a:endParaRPr lang="nb-NO" dirty="0"/>
          </a:p>
        </p:txBody>
      </p:sp>
      <p:cxnSp>
        <p:nvCxnSpPr>
          <p:cNvPr id="16" name="Straight Connector 15"/>
          <p:cNvCxnSpPr/>
          <p:nvPr/>
        </p:nvCxnSpPr>
        <p:spPr bwMode="auto">
          <a:xfrm>
            <a:off x="6444208" y="3933056"/>
            <a:ext cx="0" cy="165618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 name="Rectangle 16"/>
          <p:cNvSpPr/>
          <p:nvPr/>
        </p:nvSpPr>
        <p:spPr bwMode="auto">
          <a:xfrm>
            <a:off x="5940152" y="5589240"/>
            <a:ext cx="2746648" cy="5067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2000" b="0" i="0" u="none" strike="noStrike" cap="none" normalizeH="0" baseline="0" dirty="0" smtClean="0">
                <a:ln>
                  <a:noFill/>
                </a:ln>
                <a:solidFill>
                  <a:schemeClr val="tx1"/>
                </a:solidFill>
                <a:effectLst/>
                <a:latin typeface="Arial" charset="0"/>
                <a:ea typeface="ヒラギノ角ゴ Pro W3" charset="-128"/>
                <a:cs typeface="ヒラギノ角ゴ Pro W3" charset="-128"/>
              </a:rPr>
              <a:t>Kreditorekstinksjon</a:t>
            </a:r>
            <a:endParaRPr kumimoji="0" lang="nb-NO" sz="20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18" name="Striped Right Arrow 17"/>
          <p:cNvSpPr/>
          <p:nvPr/>
        </p:nvSpPr>
        <p:spPr bwMode="auto">
          <a:xfrm>
            <a:off x="5940152" y="2274168"/>
            <a:ext cx="2592288" cy="792088"/>
          </a:xfrm>
          <a:prstGeom prst="striped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cxnSp>
        <p:nvCxnSpPr>
          <p:cNvPr id="20" name="Straight Connector 19"/>
          <p:cNvCxnSpPr/>
          <p:nvPr/>
        </p:nvCxnSpPr>
        <p:spPr bwMode="auto">
          <a:xfrm>
            <a:off x="7236296" y="3789040"/>
            <a:ext cx="93610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1" name="Rectangle 20"/>
          <p:cNvSpPr/>
          <p:nvPr/>
        </p:nvSpPr>
        <p:spPr bwMode="auto">
          <a:xfrm>
            <a:off x="7143799" y="4038600"/>
            <a:ext cx="1512169" cy="47052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2000" b="0" i="0" u="none" strike="noStrike" cap="none" normalizeH="0" baseline="0" dirty="0" smtClean="0">
                <a:ln>
                  <a:noFill/>
                </a:ln>
                <a:solidFill>
                  <a:schemeClr val="tx1"/>
                </a:solidFill>
                <a:effectLst/>
                <a:latin typeface="Arial" charset="0"/>
                <a:ea typeface="ヒラギノ角ゴ Pro W3" charset="-128"/>
                <a:cs typeface="ヒラギノ角ゴ Pro W3" charset="-128"/>
              </a:rPr>
              <a:t>Omstøtelse</a:t>
            </a:r>
            <a:endParaRPr kumimoji="0" lang="nb-NO" sz="20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1484386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08153D7-C3AC-1C48-8C38-896A9D040394}"/>
              </a:ext>
            </a:extLst>
          </p:cNvPr>
          <p:cNvSpPr>
            <a:spLocks noGrp="1"/>
          </p:cNvSpPr>
          <p:nvPr>
            <p:ph type="title"/>
          </p:nvPr>
        </p:nvSpPr>
        <p:spPr>
          <a:xfrm>
            <a:off x="990600" y="692696"/>
            <a:ext cx="7696200" cy="720080"/>
          </a:xfrm>
        </p:spPr>
        <p:txBody>
          <a:bodyPr/>
          <a:lstStyle/>
          <a:p>
            <a:r>
              <a:rPr lang="nb-NO" sz="2400" dirty="0"/>
              <a:t>§ 5-9.</a:t>
            </a:r>
            <a:r>
              <a:rPr lang="nb-NO" sz="2400" i="1" dirty="0"/>
              <a:t>Omstøtelse hvor den annen part ikke har vært i god </a:t>
            </a:r>
            <a:r>
              <a:rPr lang="nb-NO" sz="2400" i="1" dirty="0" smtClean="0"/>
              <a:t>tro – subjektiv omstøtelsesregel</a:t>
            </a:r>
            <a:endParaRPr lang="nb-NO" sz="2400" dirty="0"/>
          </a:p>
        </p:txBody>
      </p:sp>
      <p:sp>
        <p:nvSpPr>
          <p:cNvPr id="3" name="Plassholder for innhold 2">
            <a:extLst>
              <a:ext uri="{FF2B5EF4-FFF2-40B4-BE49-F238E27FC236}">
                <a16:creationId xmlns:a16="http://schemas.microsoft.com/office/drawing/2014/main" id="{695F7C0D-3491-2F40-875E-78DA7F703CAC}"/>
              </a:ext>
            </a:extLst>
          </p:cNvPr>
          <p:cNvSpPr>
            <a:spLocks noGrp="1"/>
          </p:cNvSpPr>
          <p:nvPr>
            <p:ph idx="1"/>
          </p:nvPr>
        </p:nvSpPr>
        <p:spPr>
          <a:xfrm>
            <a:off x="990600" y="1412776"/>
            <a:ext cx="7696200" cy="5256584"/>
          </a:xfrm>
        </p:spPr>
        <p:txBody>
          <a:bodyPr/>
          <a:lstStyle/>
          <a:p>
            <a:r>
              <a:rPr lang="nb-NO" sz="1800" dirty="0">
                <a:solidFill>
                  <a:srgbClr val="FF0000"/>
                </a:solidFill>
              </a:rPr>
              <a:t>Disposisjoner</a:t>
            </a:r>
            <a:r>
              <a:rPr lang="nb-NO" sz="1800" dirty="0"/>
              <a:t> som på en </a:t>
            </a:r>
            <a:r>
              <a:rPr lang="nb-NO" sz="1800" dirty="0">
                <a:solidFill>
                  <a:srgbClr val="FF0000"/>
                </a:solidFill>
              </a:rPr>
              <a:t>utilbørlig måte begunstiger en fordringshaver på de øvriges bekostning</a:t>
            </a:r>
            <a:r>
              <a:rPr lang="nb-NO" sz="1800" dirty="0"/>
              <a:t> eller </a:t>
            </a:r>
            <a:r>
              <a:rPr lang="nb-NO" sz="1800" dirty="0">
                <a:solidFill>
                  <a:srgbClr val="FF0000"/>
                </a:solidFill>
              </a:rPr>
              <a:t>unndrar skyldnerens eiendeler fra å tjene til dekning for fordringshaverne</a:t>
            </a:r>
            <a:r>
              <a:rPr lang="nb-NO" sz="1800" baseline="30000" dirty="0"/>
              <a:t>​1</a:t>
            </a:r>
            <a:r>
              <a:rPr lang="nb-NO" sz="1800" dirty="0"/>
              <a:t> eller </a:t>
            </a:r>
            <a:r>
              <a:rPr lang="nb-NO" sz="1800" dirty="0">
                <a:solidFill>
                  <a:srgbClr val="FF0000"/>
                </a:solidFill>
              </a:rPr>
              <a:t>forøker skyldnerens gjeld til skade for dem</a:t>
            </a:r>
            <a:r>
              <a:rPr lang="nb-NO" sz="1800" dirty="0"/>
              <a:t>, kan omstøtes dersom skyldnerens økonomiske stilling </a:t>
            </a:r>
            <a:r>
              <a:rPr lang="nb-NO" sz="1800" dirty="0">
                <a:solidFill>
                  <a:srgbClr val="FF0000"/>
                </a:solidFill>
              </a:rPr>
              <a:t>var svak </a:t>
            </a:r>
            <a:r>
              <a:rPr lang="nb-NO" sz="1800" dirty="0"/>
              <a:t>eller </a:t>
            </a:r>
            <a:r>
              <a:rPr lang="nb-NO" sz="1800" dirty="0">
                <a:solidFill>
                  <a:srgbClr val="FF0000"/>
                </a:solidFill>
              </a:rPr>
              <a:t>ble alvorlig svekket</a:t>
            </a:r>
            <a:r>
              <a:rPr lang="nb-NO" sz="1800" dirty="0"/>
              <a:t> ved disposisjonen, og den annen part </a:t>
            </a:r>
            <a:r>
              <a:rPr lang="nb-NO" sz="1800" dirty="0">
                <a:solidFill>
                  <a:srgbClr val="00B050"/>
                </a:solidFill>
              </a:rPr>
              <a:t>kjente eller burde kjent </a:t>
            </a:r>
            <a:r>
              <a:rPr lang="nb-NO" sz="1800" dirty="0"/>
              <a:t>til skyldnerens </a:t>
            </a:r>
            <a:r>
              <a:rPr lang="nb-NO" sz="1800" dirty="0">
                <a:solidFill>
                  <a:srgbClr val="00B050"/>
                </a:solidFill>
              </a:rPr>
              <a:t>vanskelige økonomiske stilling</a:t>
            </a:r>
            <a:r>
              <a:rPr lang="nb-NO" sz="1800" dirty="0"/>
              <a:t> og </a:t>
            </a:r>
            <a:r>
              <a:rPr lang="nb-NO" sz="1800" dirty="0">
                <a:solidFill>
                  <a:srgbClr val="00B050"/>
                </a:solidFill>
              </a:rPr>
              <a:t>de forhold som gjorde disposisjonen utilbørlig</a:t>
            </a:r>
            <a:r>
              <a:rPr lang="nb-NO" sz="1800" dirty="0"/>
              <a:t>.</a:t>
            </a:r>
          </a:p>
          <a:p>
            <a:r>
              <a:rPr lang="nb-NO" sz="1800" dirty="0"/>
              <a:t>Disposisjoner som er fullbyrdet</a:t>
            </a:r>
            <a:r>
              <a:rPr lang="nb-NO" sz="1800" baseline="30000" dirty="0"/>
              <a:t>​2</a:t>
            </a:r>
            <a:r>
              <a:rPr lang="nb-NO" sz="1800" dirty="0"/>
              <a:t> tidligere enn ti år før fristdagen,</a:t>
            </a:r>
            <a:r>
              <a:rPr lang="nb-NO" sz="1800" baseline="30000" dirty="0"/>
              <a:t>​3</a:t>
            </a:r>
            <a:r>
              <a:rPr lang="nb-NO" sz="1800" dirty="0"/>
              <a:t>kan ikke omstøtes.</a:t>
            </a:r>
          </a:p>
          <a:p>
            <a:pPr marL="0" indent="0">
              <a:buNone/>
            </a:pPr>
            <a:endParaRPr lang="nb-NO" sz="1800" dirty="0"/>
          </a:p>
          <a:p>
            <a:pPr marL="0" indent="0">
              <a:buNone/>
            </a:pPr>
            <a:r>
              <a:rPr lang="nb-NO" sz="1800" dirty="0"/>
              <a:t>Utilbørlighetsvilkåret: NOU 1972:20  side 297: Spørsmålet om hvorvidt en disposisjon er utilbørlig i forhold til kreditorene vil i mange tilfelle kunne besvares på grunnlag av analogier fra de objektive omstøtelsesregler eller på grunnlag av den foreliggende rettspraksis. Men utilbørlighetskriteriet gjør det også mulig – og nødvendig – for domstolene å trekke opp stadig nye grenser for hva som er tillatt og hva som ikke er tillatt i kredittforhold, alt ettersom forretningsmetodene og synet på forretningsmoralen utvikler seg. </a:t>
            </a:r>
          </a:p>
          <a:p>
            <a:endParaRPr lang="nb-NO" dirty="0"/>
          </a:p>
        </p:txBody>
      </p:sp>
    </p:spTree>
    <p:extLst>
      <p:ext uri="{BB962C8B-B14F-4D97-AF65-F5344CB8AC3E}">
        <p14:creationId xmlns:p14="http://schemas.microsoft.com/office/powerpoint/2010/main" val="22546414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5BB65A1-E021-D641-9B5C-FFC4760E3835}"/>
              </a:ext>
            </a:extLst>
          </p:cNvPr>
          <p:cNvSpPr>
            <a:spLocks noGrp="1"/>
          </p:cNvSpPr>
          <p:nvPr>
            <p:ph type="title"/>
          </p:nvPr>
        </p:nvSpPr>
        <p:spPr/>
        <p:txBody>
          <a:bodyPr/>
          <a:lstStyle/>
          <a:p>
            <a:r>
              <a:rPr lang="nb-NO" dirty="0"/>
              <a:t>Utilbørlighetskriteriet</a:t>
            </a:r>
          </a:p>
        </p:txBody>
      </p:sp>
      <p:sp>
        <p:nvSpPr>
          <p:cNvPr id="3" name="Plassholder for innhold 2">
            <a:extLst>
              <a:ext uri="{FF2B5EF4-FFF2-40B4-BE49-F238E27FC236}">
                <a16:creationId xmlns:a16="http://schemas.microsoft.com/office/drawing/2014/main" id="{626C51D2-85B8-C945-AD69-086900FE1F99}"/>
              </a:ext>
            </a:extLst>
          </p:cNvPr>
          <p:cNvSpPr>
            <a:spLocks noGrp="1"/>
          </p:cNvSpPr>
          <p:nvPr>
            <p:ph idx="1"/>
          </p:nvPr>
        </p:nvSpPr>
        <p:spPr/>
        <p:txBody>
          <a:bodyPr/>
          <a:lstStyle/>
          <a:p>
            <a:r>
              <a:rPr lang="nb-NO" sz="2000" dirty="0" err="1"/>
              <a:t>Rt</a:t>
            </a:r>
            <a:r>
              <a:rPr lang="nb-NO" sz="2000" dirty="0"/>
              <a:t>. 2001 side 1136 Kjells Markiser: </a:t>
            </a:r>
          </a:p>
          <a:p>
            <a:pPr marL="0" indent="0">
              <a:buNone/>
            </a:pPr>
            <a:r>
              <a:rPr lang="nb-NO" sz="2000" dirty="0"/>
              <a:t>«Bestemmelsen gir anvisning på en helhetsvurdering, og rammer bare disposisjoner som etter en slik konkret vurdering fremstår som klart kritikkverdige»</a:t>
            </a:r>
          </a:p>
        </p:txBody>
      </p:sp>
    </p:spTree>
    <p:extLst>
      <p:ext uri="{BB962C8B-B14F-4D97-AF65-F5344CB8AC3E}">
        <p14:creationId xmlns:p14="http://schemas.microsoft.com/office/powerpoint/2010/main" val="3195480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03E1A22-F5A4-584F-80C7-1DC8315DAE71}"/>
              </a:ext>
            </a:extLst>
          </p:cNvPr>
          <p:cNvSpPr>
            <a:spLocks noGrp="1"/>
          </p:cNvSpPr>
          <p:nvPr>
            <p:ph type="title"/>
          </p:nvPr>
        </p:nvSpPr>
        <p:spPr/>
        <p:txBody>
          <a:bodyPr/>
          <a:lstStyle/>
          <a:p>
            <a:r>
              <a:rPr lang="nb-NO" dirty="0"/>
              <a:t>Til neste gang</a:t>
            </a:r>
          </a:p>
        </p:txBody>
      </p:sp>
      <p:sp>
        <p:nvSpPr>
          <p:cNvPr id="3" name="Plassholder for innhold 2">
            <a:extLst>
              <a:ext uri="{FF2B5EF4-FFF2-40B4-BE49-F238E27FC236}">
                <a16:creationId xmlns:a16="http://schemas.microsoft.com/office/drawing/2014/main" id="{7B776F69-1F2D-5947-815D-561EAEA25FFB}"/>
              </a:ext>
            </a:extLst>
          </p:cNvPr>
          <p:cNvSpPr>
            <a:spLocks noGrp="1"/>
          </p:cNvSpPr>
          <p:nvPr>
            <p:ph idx="1"/>
          </p:nvPr>
        </p:nvSpPr>
        <p:spPr/>
        <p:txBody>
          <a:bodyPr/>
          <a:lstStyle/>
          <a:p>
            <a:r>
              <a:rPr lang="nb-NO" dirty="0"/>
              <a:t>Motregning</a:t>
            </a:r>
          </a:p>
          <a:p>
            <a:pPr marL="0" indent="0">
              <a:buNone/>
            </a:pPr>
            <a:endParaRPr lang="nb-NO" dirty="0"/>
          </a:p>
        </p:txBody>
      </p:sp>
    </p:spTree>
    <p:extLst>
      <p:ext uri="{BB962C8B-B14F-4D97-AF65-F5344CB8AC3E}">
        <p14:creationId xmlns:p14="http://schemas.microsoft.com/office/powerpoint/2010/main" val="2658098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92696"/>
            <a:ext cx="7696200" cy="792088"/>
          </a:xfrm>
        </p:spPr>
        <p:txBody>
          <a:bodyPr/>
          <a:lstStyle/>
          <a:p>
            <a:r>
              <a:rPr lang="nb-NO" dirty="0" smtClean="0"/>
              <a:t>Vern mot overdragers konkursbo versus kreditorekstinksjon</a:t>
            </a:r>
            <a:endParaRPr lang="nb-NO" dirty="0"/>
          </a:p>
        </p:txBody>
      </p:sp>
      <p:sp>
        <p:nvSpPr>
          <p:cNvPr id="3" name="Content Placeholder 2"/>
          <p:cNvSpPr>
            <a:spLocks noGrp="1"/>
          </p:cNvSpPr>
          <p:nvPr>
            <p:ph idx="1"/>
          </p:nvPr>
        </p:nvSpPr>
        <p:spPr>
          <a:xfrm>
            <a:off x="990600" y="1628800"/>
            <a:ext cx="8189912" cy="4467200"/>
          </a:xfrm>
        </p:spPr>
        <p:txBody>
          <a:bodyPr/>
          <a:lstStyle/>
          <a:p>
            <a:pPr marL="0" indent="0">
              <a:buNone/>
            </a:pPr>
            <a:endParaRPr lang="nb-NO" dirty="0"/>
          </a:p>
        </p:txBody>
      </p:sp>
      <p:sp>
        <p:nvSpPr>
          <p:cNvPr id="4" name="Oval 3"/>
          <p:cNvSpPr/>
          <p:nvPr/>
        </p:nvSpPr>
        <p:spPr bwMode="auto">
          <a:xfrm>
            <a:off x="971600" y="2636912"/>
            <a:ext cx="2736304" cy="13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2000" b="0" i="0" u="none" strike="noStrike" cap="none" normalizeH="0" baseline="0" dirty="0" smtClean="0">
                <a:ln>
                  <a:noFill/>
                </a:ln>
                <a:solidFill>
                  <a:schemeClr val="tx1"/>
                </a:solidFill>
                <a:effectLst/>
                <a:latin typeface="Arial" charset="0"/>
                <a:ea typeface="ヒラギノ角ゴ Pro W3" charset="-128"/>
                <a:cs typeface="ヒラギノ角ゴ Pro W3" charset="-128"/>
              </a:rPr>
              <a:t>Overdrager og konkursdebitor</a:t>
            </a:r>
            <a:endParaRPr kumimoji="0" lang="nb-NO" sz="20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5" name="Rectangle 4"/>
          <p:cNvSpPr/>
          <p:nvPr/>
        </p:nvSpPr>
        <p:spPr bwMode="auto">
          <a:xfrm>
            <a:off x="5566910" y="1592120"/>
            <a:ext cx="2232248" cy="108147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2000" b="0" i="0" u="none" strike="noStrike" cap="none" normalizeH="0" baseline="0" dirty="0" smtClean="0">
                <a:ln>
                  <a:noFill/>
                </a:ln>
                <a:solidFill>
                  <a:schemeClr val="tx1"/>
                </a:solidFill>
                <a:effectLst/>
                <a:latin typeface="Arial" charset="0"/>
                <a:ea typeface="ヒラギノ角ゴ Pro W3" charset="-128"/>
                <a:cs typeface="ヒラギノ角ゴ Pro W3" charset="-128"/>
              </a:rPr>
              <a:t>Suksessor:</a:t>
            </a:r>
            <a:r>
              <a:rPr kumimoji="0" lang="nb-NO" sz="2000" b="0" i="0" u="none" strike="noStrike" cap="none" normalizeH="0" dirty="0" smtClean="0">
                <a:ln>
                  <a:noFill/>
                </a:ln>
                <a:solidFill>
                  <a:schemeClr val="tx1"/>
                </a:solidFill>
                <a:effectLst/>
                <a:latin typeface="Arial" charset="0"/>
                <a:ea typeface="ヒラギノ角ゴ Pro W3" charset="-128"/>
                <a:cs typeface="ヒラギノ角ゴ Pro W3" charset="-128"/>
              </a:rPr>
              <a:t> kjøper, panthaver, leietaker</a:t>
            </a:r>
            <a:endParaRPr kumimoji="0" lang="nb-NO" sz="20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cxnSp>
        <p:nvCxnSpPr>
          <p:cNvPr id="8" name="Straight Connector 7"/>
          <p:cNvCxnSpPr/>
          <p:nvPr/>
        </p:nvCxnSpPr>
        <p:spPr bwMode="auto">
          <a:xfrm flipV="1">
            <a:off x="3726904" y="2564904"/>
            <a:ext cx="2213248"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 name="TextBox 15"/>
          <p:cNvSpPr txBox="1"/>
          <p:nvPr/>
        </p:nvSpPr>
        <p:spPr>
          <a:xfrm>
            <a:off x="4289140" y="2927559"/>
            <a:ext cx="2088232" cy="1323439"/>
          </a:xfrm>
          <a:prstGeom prst="rect">
            <a:avLst/>
          </a:prstGeom>
          <a:noFill/>
        </p:spPr>
        <p:txBody>
          <a:bodyPr wrap="square" rtlCol="0">
            <a:spAutoFit/>
          </a:bodyPr>
          <a:lstStyle/>
          <a:p>
            <a:pPr marL="457200" indent="-457200">
              <a:buAutoNum type="arabicPeriod"/>
            </a:pPr>
            <a:r>
              <a:rPr lang="nb-NO" dirty="0" smtClean="0"/>
              <a:t>Endelig, reelt og gyldig.</a:t>
            </a:r>
          </a:p>
          <a:p>
            <a:pPr marL="457200" indent="-457200">
              <a:buAutoNum type="arabicPeriod"/>
            </a:pPr>
            <a:r>
              <a:rPr lang="nb-NO" dirty="0" smtClean="0"/>
              <a:t>Rettsvern</a:t>
            </a:r>
            <a:endParaRPr lang="nb-NO" dirty="0"/>
          </a:p>
        </p:txBody>
      </p:sp>
      <p:cxnSp>
        <p:nvCxnSpPr>
          <p:cNvPr id="18" name="Straight Connector 17"/>
          <p:cNvCxnSpPr/>
          <p:nvPr/>
        </p:nvCxnSpPr>
        <p:spPr bwMode="auto">
          <a:xfrm flipV="1">
            <a:off x="6012160" y="3717032"/>
            <a:ext cx="670874"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7020272" y="2769067"/>
            <a:ext cx="1584176" cy="1631216"/>
          </a:xfrm>
          <a:prstGeom prst="rect">
            <a:avLst/>
          </a:prstGeom>
          <a:noFill/>
        </p:spPr>
        <p:txBody>
          <a:bodyPr wrap="square" rtlCol="0">
            <a:spAutoFit/>
          </a:bodyPr>
          <a:lstStyle/>
          <a:p>
            <a:r>
              <a:rPr lang="nb-NO" dirty="0" smtClean="0"/>
              <a:t>Notoritet og forhindre kreditorsvik</a:t>
            </a:r>
          </a:p>
          <a:p>
            <a:r>
              <a:rPr lang="nb-NO" dirty="0" smtClean="0"/>
              <a:t>Enkle regler uten skjønn</a:t>
            </a:r>
            <a:endParaRPr lang="nb-NO" dirty="0"/>
          </a:p>
        </p:txBody>
      </p:sp>
      <p:sp>
        <p:nvSpPr>
          <p:cNvPr id="20" name="Rectangle 19"/>
          <p:cNvSpPr/>
          <p:nvPr/>
        </p:nvSpPr>
        <p:spPr bwMode="auto">
          <a:xfrm>
            <a:off x="6156176" y="4653136"/>
            <a:ext cx="2880320" cy="108012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400" b="0" i="0" u="none" strike="noStrike" cap="none" normalizeH="0" baseline="0" dirty="0" smtClean="0">
                <a:ln>
                  <a:noFill/>
                </a:ln>
                <a:solidFill>
                  <a:schemeClr val="tx1"/>
                </a:solidFill>
                <a:effectLst/>
              </a:rPr>
              <a:t>Rt. 1998</a:t>
            </a:r>
            <a:r>
              <a:rPr kumimoji="0" lang="nb-NO" sz="1400" b="0" i="0" u="none" strike="noStrike" cap="none" normalizeH="0" dirty="0" smtClean="0">
                <a:ln>
                  <a:noFill/>
                </a:ln>
                <a:solidFill>
                  <a:schemeClr val="tx1"/>
                </a:solidFill>
                <a:effectLst/>
              </a:rPr>
              <a:t> side 268 Cruise Charter</a:t>
            </a:r>
          </a:p>
          <a:p>
            <a:pPr marL="0" marR="0" indent="0" algn="l" defTabSz="914400" rtl="0" eaLnBrk="0" fontAlgn="base" latinLnBrk="0" hangingPunct="0">
              <a:lnSpc>
                <a:spcPct val="100000"/>
              </a:lnSpc>
              <a:spcBef>
                <a:spcPct val="0"/>
              </a:spcBef>
              <a:spcAft>
                <a:spcPct val="0"/>
              </a:spcAft>
              <a:buClrTx/>
              <a:buSzTx/>
              <a:buFontTx/>
              <a:buNone/>
              <a:tabLst/>
            </a:pPr>
            <a:r>
              <a:rPr lang="nb-NO" sz="1400" dirty="0" smtClean="0"/>
              <a:t>Rt. 1997 side 1050 </a:t>
            </a:r>
            <a:r>
              <a:rPr lang="nb-NO" sz="1400" dirty="0" err="1"/>
              <a:t>M</a:t>
            </a:r>
            <a:r>
              <a:rPr lang="nb-NO" sz="1400" dirty="0" err="1" smtClean="0"/>
              <a:t>omentum</a:t>
            </a:r>
            <a:endParaRPr lang="nb-NO" sz="1400" dirty="0" smtClean="0"/>
          </a:p>
          <a:p>
            <a:pPr marL="0" marR="0" indent="0" algn="l" defTabSz="914400" rtl="0" eaLnBrk="0" fontAlgn="base" latinLnBrk="0" hangingPunct="0">
              <a:lnSpc>
                <a:spcPct val="100000"/>
              </a:lnSpc>
              <a:spcBef>
                <a:spcPct val="0"/>
              </a:spcBef>
              <a:spcAft>
                <a:spcPct val="0"/>
              </a:spcAft>
              <a:buClrTx/>
              <a:buSzTx/>
              <a:buFontTx/>
              <a:buNone/>
              <a:tabLst/>
            </a:pPr>
            <a:r>
              <a:rPr kumimoji="0" lang="nb-NO" sz="1400" b="0" i="0" u="none" strike="noStrike" cap="none" normalizeH="0" dirty="0" smtClean="0">
                <a:ln>
                  <a:noFill/>
                </a:ln>
                <a:solidFill>
                  <a:schemeClr val="tx1"/>
                </a:solidFill>
                <a:effectLst/>
              </a:rPr>
              <a:t>Rt. 2008 side 586 Fagutleie</a:t>
            </a:r>
          </a:p>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cxnSp>
        <p:nvCxnSpPr>
          <p:cNvPr id="22" name="Straight Connector 21"/>
          <p:cNvCxnSpPr/>
          <p:nvPr/>
        </p:nvCxnSpPr>
        <p:spPr bwMode="auto">
          <a:xfrm flipH="1">
            <a:off x="4289140" y="5013176"/>
            <a:ext cx="186703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 name="TextBox 22"/>
          <p:cNvSpPr txBox="1"/>
          <p:nvPr/>
        </p:nvSpPr>
        <p:spPr>
          <a:xfrm>
            <a:off x="1547664" y="4509120"/>
            <a:ext cx="2448272" cy="1631216"/>
          </a:xfrm>
          <a:prstGeom prst="rect">
            <a:avLst/>
          </a:prstGeom>
          <a:noFill/>
        </p:spPr>
        <p:txBody>
          <a:bodyPr wrap="square" rtlCol="0">
            <a:spAutoFit/>
          </a:bodyPr>
          <a:lstStyle/>
          <a:p>
            <a:r>
              <a:rPr lang="nb-NO" dirty="0" smtClean="0"/>
              <a:t>Kritikk: </a:t>
            </a:r>
          </a:p>
          <a:p>
            <a:r>
              <a:rPr lang="nb-NO" dirty="0" smtClean="0"/>
              <a:t>Motvirker ikke kreditorsvik</a:t>
            </a:r>
          </a:p>
          <a:p>
            <a:r>
              <a:rPr lang="nb-NO" dirty="0" smtClean="0"/>
              <a:t>Andre måter å etterprøve avtalen</a:t>
            </a:r>
            <a:endParaRPr lang="nb-NO" dirty="0"/>
          </a:p>
        </p:txBody>
      </p:sp>
    </p:spTree>
    <p:extLst>
      <p:ext uri="{BB962C8B-B14F-4D97-AF65-F5344CB8AC3E}">
        <p14:creationId xmlns:p14="http://schemas.microsoft.com/office/powerpoint/2010/main" val="1804527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1E3C2F7-10FD-7245-97AB-E1A8B3423190}"/>
              </a:ext>
            </a:extLst>
          </p:cNvPr>
          <p:cNvSpPr>
            <a:spLocks noGrp="1"/>
          </p:cNvSpPr>
          <p:nvPr>
            <p:ph type="title"/>
          </p:nvPr>
        </p:nvSpPr>
        <p:spPr/>
        <p:txBody>
          <a:bodyPr/>
          <a:lstStyle/>
          <a:p>
            <a:r>
              <a:rPr lang="nb-NO" dirty="0"/>
              <a:t>Planen i </a:t>
            </a:r>
            <a:r>
              <a:rPr lang="nb-NO" dirty="0" smtClean="0"/>
              <a:t>dag omstøtelse</a:t>
            </a:r>
            <a:endParaRPr lang="nb-NO" dirty="0"/>
          </a:p>
        </p:txBody>
      </p:sp>
      <p:sp>
        <p:nvSpPr>
          <p:cNvPr id="3" name="Plassholder for innhold 2">
            <a:extLst>
              <a:ext uri="{FF2B5EF4-FFF2-40B4-BE49-F238E27FC236}">
                <a16:creationId xmlns:a16="http://schemas.microsoft.com/office/drawing/2014/main" id="{AC652961-6F2B-ED4E-BC86-CF5085744E71}"/>
              </a:ext>
            </a:extLst>
          </p:cNvPr>
          <p:cNvSpPr>
            <a:spLocks noGrp="1"/>
          </p:cNvSpPr>
          <p:nvPr>
            <p:ph idx="1"/>
          </p:nvPr>
        </p:nvSpPr>
        <p:spPr/>
        <p:txBody>
          <a:bodyPr/>
          <a:lstStyle/>
          <a:p>
            <a:r>
              <a:rPr lang="nb-NO" sz="1800" dirty="0" smtClean="0"/>
              <a:t>Læringskrav, «god forståelse om reglene om omstøtelse»</a:t>
            </a:r>
          </a:p>
          <a:p>
            <a:r>
              <a:rPr lang="nb-NO" sz="1800" dirty="0" smtClean="0"/>
              <a:t>Hva </a:t>
            </a:r>
            <a:r>
              <a:rPr lang="nb-NO" sz="1800" dirty="0"/>
              <a:t>er omstøtelse? </a:t>
            </a:r>
          </a:p>
          <a:p>
            <a:r>
              <a:rPr lang="nb-NO" sz="1800" dirty="0"/>
              <a:t>Hvorfor har vi regler om omstøtelse?</a:t>
            </a:r>
          </a:p>
          <a:p>
            <a:r>
              <a:rPr lang="nb-NO" sz="1800" dirty="0"/>
              <a:t>Når kommer reglene om omstøtelse til anvendelse?</a:t>
            </a:r>
          </a:p>
          <a:p>
            <a:r>
              <a:rPr lang="nb-NO" sz="1800" dirty="0"/>
              <a:t>Hva er virkningen av omstøtelse?</a:t>
            </a:r>
          </a:p>
          <a:p>
            <a:r>
              <a:rPr lang="nb-NO" sz="1800" dirty="0"/>
              <a:t>Omstøtelsesreglenes forhold til andre beslagsregler</a:t>
            </a:r>
          </a:p>
          <a:p>
            <a:r>
              <a:rPr lang="nb-NO" sz="1800" dirty="0"/>
              <a:t>Omstøtelse på objektivt grunnlag, med særlig fokus på omstøtelse av ekstraordinære betalinger og sikkerhetsstillelse for eldre gjeld, samt omstøtelse på subjektivt grunnlag i medhold av § 5-9. </a:t>
            </a:r>
          </a:p>
          <a:p>
            <a:endParaRPr lang="nb-NO" sz="1800" dirty="0"/>
          </a:p>
        </p:txBody>
      </p:sp>
    </p:spTree>
    <p:extLst>
      <p:ext uri="{BB962C8B-B14F-4D97-AF65-F5344CB8AC3E}">
        <p14:creationId xmlns:p14="http://schemas.microsoft.com/office/powerpoint/2010/main" val="3546175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9C638A7-C734-3F40-A5A0-1A98EDF2687F}"/>
              </a:ext>
            </a:extLst>
          </p:cNvPr>
          <p:cNvSpPr>
            <a:spLocks noGrp="1"/>
          </p:cNvSpPr>
          <p:nvPr>
            <p:ph type="title"/>
          </p:nvPr>
        </p:nvSpPr>
        <p:spPr/>
        <p:txBody>
          <a:bodyPr/>
          <a:lstStyle/>
          <a:p>
            <a:r>
              <a:rPr lang="nb-NO" dirty="0"/>
              <a:t>Hva og hvorfor</a:t>
            </a:r>
          </a:p>
        </p:txBody>
      </p:sp>
      <p:sp>
        <p:nvSpPr>
          <p:cNvPr id="3" name="Plassholder for innhold 2">
            <a:extLst>
              <a:ext uri="{FF2B5EF4-FFF2-40B4-BE49-F238E27FC236}">
                <a16:creationId xmlns:a16="http://schemas.microsoft.com/office/drawing/2014/main" id="{7A10E60D-6578-9041-B6D0-A5C759D526E6}"/>
              </a:ext>
            </a:extLst>
          </p:cNvPr>
          <p:cNvSpPr>
            <a:spLocks noGrp="1"/>
          </p:cNvSpPr>
          <p:nvPr>
            <p:ph idx="1"/>
          </p:nvPr>
        </p:nvSpPr>
        <p:spPr/>
        <p:txBody>
          <a:bodyPr/>
          <a:lstStyle/>
          <a:p>
            <a:r>
              <a:rPr lang="nb-NO" sz="2000" dirty="0"/>
              <a:t>En del av beslagsretten</a:t>
            </a:r>
          </a:p>
          <a:p>
            <a:pPr marL="0" indent="0">
              <a:buNone/>
            </a:pPr>
            <a:r>
              <a:rPr lang="nb-NO" sz="2000" dirty="0"/>
              <a:t>- Deknl § 2-2 og forarbeidene, NOU 1972:20: «Den nærmere grense for beslagsretten i forhold til tredjemann kan man likevel ikke trekke opp i en bestemmelse av denne art; reglene om legitimasjon, rettsvern og omstøtelse kommer inn her, foruten bevisreglene»</a:t>
            </a:r>
          </a:p>
          <a:p>
            <a:r>
              <a:rPr lang="nb-NO" sz="2000" dirty="0"/>
              <a:t>NOU 972:20 side 283: «Det rettspolitiske hensyn som ligger bak reglene om omstøtelse i konkurs, gjør seg også gjeldende ved andre former for insolvensbehandling av en debitors bo. Illojale eller presumtivt illojale disposisjoner over debitors formue til skade for hans kreditorer bør i prinsippet ikke opprettholdes når det ved bobehandlingen viser seg at </a:t>
            </a:r>
            <a:r>
              <a:rPr lang="nb-NO" sz="2000" dirty="0" err="1"/>
              <a:t>bomassen</a:t>
            </a:r>
            <a:r>
              <a:rPr lang="nb-NO" sz="2000" dirty="0"/>
              <a:t> ikke er tilstrekkelig til dekning av gjelden.»</a:t>
            </a:r>
          </a:p>
          <a:p>
            <a:pPr marL="0" indent="0">
              <a:buNone/>
            </a:pPr>
            <a:endParaRPr lang="nb-NO" sz="2000" dirty="0"/>
          </a:p>
        </p:txBody>
      </p:sp>
    </p:spTree>
    <p:extLst>
      <p:ext uri="{BB962C8B-B14F-4D97-AF65-F5344CB8AC3E}">
        <p14:creationId xmlns:p14="http://schemas.microsoft.com/office/powerpoint/2010/main" val="664041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E920CD1-4F58-F146-9150-B26D86A652B3}"/>
              </a:ext>
            </a:extLst>
          </p:cNvPr>
          <p:cNvSpPr>
            <a:spLocks noGrp="1"/>
          </p:cNvSpPr>
          <p:nvPr>
            <p:ph type="title"/>
          </p:nvPr>
        </p:nvSpPr>
        <p:spPr/>
        <p:txBody>
          <a:bodyPr/>
          <a:lstStyle/>
          <a:p>
            <a:r>
              <a:rPr lang="nb-NO" dirty="0"/>
              <a:t>Når</a:t>
            </a:r>
          </a:p>
        </p:txBody>
      </p:sp>
      <p:sp>
        <p:nvSpPr>
          <p:cNvPr id="3" name="Plassholder for innhold 2">
            <a:extLst>
              <a:ext uri="{FF2B5EF4-FFF2-40B4-BE49-F238E27FC236}">
                <a16:creationId xmlns:a16="http://schemas.microsoft.com/office/drawing/2014/main" id="{59BC6034-9187-D047-93A7-0196F1CBA0DE}"/>
              </a:ext>
            </a:extLst>
          </p:cNvPr>
          <p:cNvSpPr>
            <a:spLocks noGrp="1"/>
          </p:cNvSpPr>
          <p:nvPr>
            <p:ph idx="1"/>
          </p:nvPr>
        </p:nvSpPr>
        <p:spPr/>
        <p:txBody>
          <a:bodyPr/>
          <a:lstStyle/>
          <a:p>
            <a:pPr marL="0" indent="0">
              <a:buNone/>
            </a:pPr>
            <a:r>
              <a:rPr lang="nb-NO" sz="2000" dirty="0"/>
              <a:t>Deknl § 5-1 «Reglene i dette kapittel</a:t>
            </a:r>
            <a:r>
              <a:rPr lang="nb-NO" sz="2000" baseline="30000" dirty="0"/>
              <a:t>​1</a:t>
            </a:r>
            <a:r>
              <a:rPr lang="nb-NO" sz="2000" dirty="0"/>
              <a:t> gjelder ved forhandling om tvangsakkord,</a:t>
            </a:r>
            <a:r>
              <a:rPr lang="nb-NO" sz="2000" baseline="30000" dirty="0"/>
              <a:t>​2</a:t>
            </a:r>
            <a:r>
              <a:rPr lang="nb-NO" sz="2000" dirty="0"/>
              <a:t> ved konkurs</a:t>
            </a:r>
            <a:r>
              <a:rPr lang="nb-NO" sz="2000" baseline="30000" dirty="0"/>
              <a:t>​3</a:t>
            </a:r>
            <a:r>
              <a:rPr lang="nb-NO" sz="2000" dirty="0"/>
              <a:t> og ved offentlig skifte av insolvent dødsbo»</a:t>
            </a:r>
          </a:p>
          <a:p>
            <a:pPr marL="0" indent="0">
              <a:buNone/>
            </a:pPr>
            <a:endParaRPr lang="nb-NO" sz="2000" dirty="0"/>
          </a:p>
          <a:p>
            <a:pPr marL="0" indent="0">
              <a:buNone/>
            </a:pPr>
            <a:r>
              <a:rPr lang="nb-NO" sz="2000" dirty="0"/>
              <a:t>Hva med enkeltbeslag? </a:t>
            </a:r>
            <a:r>
              <a:rPr lang="nb-NO" sz="2000" dirty="0" err="1"/>
              <a:t>Rt</a:t>
            </a:r>
            <a:r>
              <a:rPr lang="nb-NO" sz="2000" dirty="0"/>
              <a:t>. 2014 side 922: Lovgiver har tatt et bevisst valg om at omstøtelsesreglene i dekningsloven ikke skal gjelde ved enkeltforfølgning. Det må da være opp til lovgiver å ta stilling til om det skal innføres en regel om gjennomskjæring eller omstøtelse utenfor konkurs.</a:t>
            </a:r>
          </a:p>
          <a:p>
            <a:pPr marL="0" indent="0">
              <a:buNone/>
            </a:pPr>
            <a:endParaRPr lang="nb-NO" dirty="0"/>
          </a:p>
        </p:txBody>
      </p:sp>
    </p:spTree>
    <p:extLst>
      <p:ext uri="{BB962C8B-B14F-4D97-AF65-F5344CB8AC3E}">
        <p14:creationId xmlns:p14="http://schemas.microsoft.com/office/powerpoint/2010/main" val="562672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23E7873-90EC-8942-816D-AA3198BD0AC1}"/>
              </a:ext>
            </a:extLst>
          </p:cNvPr>
          <p:cNvSpPr>
            <a:spLocks noGrp="1"/>
          </p:cNvSpPr>
          <p:nvPr>
            <p:ph type="title"/>
          </p:nvPr>
        </p:nvSpPr>
        <p:spPr>
          <a:xfrm>
            <a:off x="990600" y="620688"/>
            <a:ext cx="7696200" cy="720080"/>
          </a:xfrm>
        </p:spPr>
        <p:txBody>
          <a:bodyPr/>
          <a:lstStyle/>
          <a:p>
            <a:r>
              <a:rPr lang="nb-NO" sz="2400" dirty="0"/>
              <a:t>Hva er virkningen av objektiv omstøtelse, § 5-11</a:t>
            </a:r>
          </a:p>
        </p:txBody>
      </p:sp>
      <p:sp>
        <p:nvSpPr>
          <p:cNvPr id="3" name="Plassholder for innhold 2">
            <a:extLst>
              <a:ext uri="{FF2B5EF4-FFF2-40B4-BE49-F238E27FC236}">
                <a16:creationId xmlns:a16="http://schemas.microsoft.com/office/drawing/2014/main" id="{9DC47892-FE8B-B341-907D-B84188C07DDA}"/>
              </a:ext>
            </a:extLst>
          </p:cNvPr>
          <p:cNvSpPr>
            <a:spLocks noGrp="1"/>
          </p:cNvSpPr>
          <p:nvPr>
            <p:ph idx="1"/>
          </p:nvPr>
        </p:nvSpPr>
        <p:spPr>
          <a:xfrm>
            <a:off x="990600" y="1340768"/>
            <a:ext cx="7696200" cy="5112568"/>
          </a:xfrm>
        </p:spPr>
        <p:txBody>
          <a:bodyPr/>
          <a:lstStyle/>
          <a:p>
            <a:pPr>
              <a:buAutoNum type="arabicParenBoth"/>
            </a:pPr>
            <a:r>
              <a:rPr lang="nb-NO" sz="1800" dirty="0"/>
              <a:t>Dersom vilkårene for omstøtelse etter </a:t>
            </a:r>
            <a:r>
              <a:rPr lang="nb-NO" sz="1800" dirty="0">
                <a:hlinkClick r:id="rId2"/>
              </a:rPr>
              <a:t>§§ 5-2</a:t>
            </a:r>
            <a:r>
              <a:rPr lang="nb-NO" sz="1800" dirty="0"/>
              <a:t> til </a:t>
            </a:r>
            <a:r>
              <a:rPr lang="nb-NO" sz="1800" dirty="0">
                <a:hlinkClick r:id="rId3"/>
              </a:rPr>
              <a:t>5-8</a:t>
            </a:r>
            <a:r>
              <a:rPr lang="nb-NO" sz="1800" dirty="0"/>
              <a:t> foreligger, kan boet kreve at den annen part fralegger seg den berikelse han har oppnådd ved den omstøtelige disposisjon. ... </a:t>
            </a:r>
          </a:p>
          <a:p>
            <a:pPr>
              <a:buAutoNum type="arabicParenBoth"/>
            </a:pPr>
            <a:endParaRPr lang="nb-NO" sz="1800" dirty="0"/>
          </a:p>
          <a:p>
            <a:pPr marL="0" indent="0">
              <a:buNone/>
            </a:pPr>
            <a:r>
              <a:rPr lang="nb-NO" sz="1800" dirty="0" err="1"/>
              <a:t>Rt</a:t>
            </a:r>
            <a:r>
              <a:rPr lang="nb-NO" sz="1800" dirty="0"/>
              <a:t>. 1996 side 1647: Ved beregningen av berikelsen etter </a:t>
            </a:r>
            <a:r>
              <a:rPr lang="nb-NO" sz="1800" dirty="0">
                <a:hlinkClick r:id="rId4"/>
              </a:rPr>
              <a:t>§ 5-11</a:t>
            </a:r>
            <a:r>
              <a:rPr lang="nb-NO" sz="1800" dirty="0"/>
              <a:t> må det i utgangspunktet være riktig å se på hvordan situasjonen for mottakeren ville vært hvis disposisjonen ikke hadde vært foretatt – mottakeren skal fralegge seg den nettogevinst som disposisjonen har gitt.</a:t>
            </a:r>
          </a:p>
          <a:p>
            <a:pPr marL="0" indent="0">
              <a:buNone/>
            </a:pPr>
            <a:endParaRPr lang="nb-NO" sz="1800" dirty="0"/>
          </a:p>
          <a:p>
            <a:pPr marL="0" indent="0">
              <a:buNone/>
            </a:pPr>
            <a:r>
              <a:rPr lang="nb-NO" sz="1800" dirty="0"/>
              <a:t>Og subjektiv omstøtelse: § 5-12 «Foreligger vilkårene for omstøtelse etter </a:t>
            </a:r>
            <a:r>
              <a:rPr lang="nb-NO" sz="1800" dirty="0">
                <a:hlinkClick r:id="rId5"/>
              </a:rPr>
              <a:t>§ 5-9</a:t>
            </a:r>
            <a:r>
              <a:rPr lang="nb-NO" sz="1800" dirty="0"/>
              <a:t>, kan boet kreve at den annen part erstatter boet det tap det er blitt tilføyd ved den omstøtelige disposisjon»</a:t>
            </a:r>
          </a:p>
        </p:txBody>
      </p:sp>
    </p:spTree>
    <p:extLst>
      <p:ext uri="{BB962C8B-B14F-4D97-AF65-F5344CB8AC3E}">
        <p14:creationId xmlns:p14="http://schemas.microsoft.com/office/powerpoint/2010/main" val="3379135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07D848-4B56-0B41-ACD5-6DA94F1CDB33}"/>
              </a:ext>
            </a:extLst>
          </p:cNvPr>
          <p:cNvSpPr>
            <a:spLocks noGrp="1"/>
          </p:cNvSpPr>
          <p:nvPr>
            <p:ph type="title"/>
          </p:nvPr>
        </p:nvSpPr>
        <p:spPr>
          <a:xfrm>
            <a:off x="990600" y="548680"/>
            <a:ext cx="7696200" cy="1432520"/>
          </a:xfrm>
        </p:spPr>
        <p:txBody>
          <a:bodyPr/>
          <a:lstStyle/>
          <a:p>
            <a:r>
              <a:rPr lang="nb-NO" dirty="0"/>
              <a:t>Omstøtelsesreglenes forhold til andre beslagsregler</a:t>
            </a:r>
            <a:br>
              <a:rPr lang="nb-NO" dirty="0"/>
            </a:br>
            <a:endParaRPr lang="nb-NO" dirty="0"/>
          </a:p>
        </p:txBody>
      </p:sp>
      <p:sp>
        <p:nvSpPr>
          <p:cNvPr id="3" name="Plassholder for innhold 2">
            <a:extLst>
              <a:ext uri="{FF2B5EF4-FFF2-40B4-BE49-F238E27FC236}">
                <a16:creationId xmlns:a16="http://schemas.microsoft.com/office/drawing/2014/main" id="{0DBA7E62-DFA8-0343-9FC9-4105B9B257BD}"/>
              </a:ext>
            </a:extLst>
          </p:cNvPr>
          <p:cNvSpPr>
            <a:spLocks noGrp="1"/>
          </p:cNvSpPr>
          <p:nvPr>
            <p:ph idx="1"/>
          </p:nvPr>
        </p:nvSpPr>
        <p:spPr>
          <a:xfrm>
            <a:off x="990600" y="1484784"/>
            <a:ext cx="7696200" cy="4968552"/>
          </a:xfrm>
        </p:spPr>
        <p:txBody>
          <a:bodyPr/>
          <a:lstStyle/>
          <a:p>
            <a:r>
              <a:rPr lang="nb-NO" dirty="0"/>
              <a:t>Reglene om ugyldighet</a:t>
            </a:r>
          </a:p>
          <a:p>
            <a:r>
              <a:rPr lang="nb-NO" dirty="0"/>
              <a:t>Reglene om </a:t>
            </a:r>
            <a:r>
              <a:rPr lang="nb-NO" dirty="0" smtClean="0"/>
              <a:t>rettsvern, </a:t>
            </a:r>
            <a:r>
              <a:rPr lang="nb-NO" dirty="0"/>
              <a:t>Rt-2002-1484</a:t>
            </a:r>
          </a:p>
          <a:p>
            <a:r>
              <a:rPr lang="nb-NO" dirty="0"/>
              <a:t>Reglene om omstøtelse</a:t>
            </a:r>
          </a:p>
          <a:p>
            <a:pPr marL="0" indent="0">
              <a:buNone/>
            </a:pPr>
            <a:r>
              <a:rPr lang="nb-NO" dirty="0"/>
              <a:t>«</a:t>
            </a:r>
            <a:r>
              <a:rPr lang="nb-NO" sz="2000" dirty="0"/>
              <a:t>Debitor setter seg ut over kravene til «fair play» i kredittforhold, dels ved at han reduserer den formuesmassen som kreditorene ellers kunne ha søkt dekning i (typisk ved gavetransaksjoner), dels ved å sørge for at utvalgte kreditorer sikres dekning, noe som innebærer at det blir mindre til deling mellom hans øvrige kreditorer, som altså blir «forfordelt» (typisk ved ekstraordinær betaling eller sikkerhetsstillelse for eldre gjeld). Debitors</a:t>
            </a:r>
            <a:r>
              <a:rPr lang="nb-NO" sz="2000" b="1" dirty="0"/>
              <a:t> insolvente bo vil i slike situasjoner ha behov for en ekstraordinær mulighet for å få underkjent – omstøtt – slike transaksjoner.» (Brækhus 2014, «introduksjon til reglene om omstøtelse»)</a:t>
            </a:r>
            <a:endParaRPr lang="nb-NO" sz="2000" dirty="0"/>
          </a:p>
          <a:p>
            <a:pPr marL="0" indent="0">
              <a:buNone/>
            </a:pPr>
            <a:endParaRPr lang="nb-NO" dirty="0"/>
          </a:p>
        </p:txBody>
      </p:sp>
    </p:spTree>
    <p:extLst>
      <p:ext uri="{BB962C8B-B14F-4D97-AF65-F5344CB8AC3E}">
        <p14:creationId xmlns:p14="http://schemas.microsoft.com/office/powerpoint/2010/main" val="2811390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E0287A2-8888-EA4E-90DC-CCCCB2EA2674}"/>
              </a:ext>
            </a:extLst>
          </p:cNvPr>
          <p:cNvSpPr>
            <a:spLocks noGrp="1"/>
          </p:cNvSpPr>
          <p:nvPr>
            <p:ph type="title"/>
          </p:nvPr>
        </p:nvSpPr>
        <p:spPr/>
        <p:txBody>
          <a:bodyPr/>
          <a:lstStyle/>
          <a:p>
            <a:r>
              <a:rPr lang="nb-NO" dirty="0" smtClean="0"/>
              <a:t>Hva kan omstøtes </a:t>
            </a:r>
            <a:r>
              <a:rPr lang="nb-NO" dirty="0"/>
              <a:t>på objektivt grunnlag</a:t>
            </a:r>
          </a:p>
        </p:txBody>
      </p:sp>
      <p:sp>
        <p:nvSpPr>
          <p:cNvPr id="3" name="Plassholder for innhold 2">
            <a:extLst>
              <a:ext uri="{FF2B5EF4-FFF2-40B4-BE49-F238E27FC236}">
                <a16:creationId xmlns:a16="http://schemas.microsoft.com/office/drawing/2014/main" id="{E24173C2-ED15-BB4E-B52B-2678D44E8C40}"/>
              </a:ext>
            </a:extLst>
          </p:cNvPr>
          <p:cNvSpPr>
            <a:spLocks noGrp="1"/>
          </p:cNvSpPr>
          <p:nvPr>
            <p:ph idx="1"/>
          </p:nvPr>
        </p:nvSpPr>
        <p:spPr/>
        <p:txBody>
          <a:bodyPr/>
          <a:lstStyle/>
          <a:p>
            <a:r>
              <a:rPr lang="nb-NO" sz="1800" dirty="0"/>
              <a:t>Gaver, § 5-2, </a:t>
            </a:r>
          </a:p>
          <a:p>
            <a:r>
              <a:rPr lang="nb-NO" sz="1800" dirty="0"/>
              <a:t>vedtak i foretaksorganer om ansvarsfrihet § 5-3, </a:t>
            </a:r>
          </a:p>
          <a:p>
            <a:r>
              <a:rPr lang="nb-NO" sz="1800" dirty="0"/>
              <a:t>lønnsutbetaling til nærstående § 5-4, Ekstraordinære betalinger § 5-5, </a:t>
            </a:r>
          </a:p>
          <a:p>
            <a:r>
              <a:rPr lang="nb-NO" sz="1800" dirty="0"/>
              <a:t>motregning § 5-6, </a:t>
            </a:r>
          </a:p>
          <a:p>
            <a:r>
              <a:rPr lang="nb-NO" sz="1800" dirty="0"/>
              <a:t>sikkerhetsstillelse for eldre gjeld § 5-7</a:t>
            </a:r>
          </a:p>
          <a:p>
            <a:r>
              <a:rPr lang="nb-NO" sz="1800" dirty="0"/>
              <a:t>utlegg § 5-8. </a:t>
            </a:r>
          </a:p>
          <a:p>
            <a:endParaRPr lang="nb-NO" sz="1800" dirty="0"/>
          </a:p>
          <a:p>
            <a:r>
              <a:rPr lang="nb-NO" sz="1800" dirty="0"/>
              <a:t>«utvilsomt solvent», </a:t>
            </a:r>
            <a:r>
              <a:rPr lang="nb-NO" sz="1800" dirty="0" err="1"/>
              <a:t>Rt</a:t>
            </a:r>
            <a:r>
              <a:rPr lang="nb-NO" sz="1800" dirty="0"/>
              <a:t>. 1999 side 64 «Det skal være "utvilsomt" at skyldneren var solvent etter betalingen, og mottageren har bevisbyrden for dette. Solvensvurderingen kan ikke begrenses til tidspunktet for betalingen. Det må også vurderes om skyldneren innenfor et tidsrom som man med rimelighet kan bedømme, vil kunne betale sine forpliktelser etter hvert som de forfaller» </a:t>
            </a:r>
          </a:p>
        </p:txBody>
      </p:sp>
    </p:spTree>
    <p:extLst>
      <p:ext uri="{BB962C8B-B14F-4D97-AF65-F5344CB8AC3E}">
        <p14:creationId xmlns:p14="http://schemas.microsoft.com/office/powerpoint/2010/main" val="639853058"/>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 Presentation</Template>
  <TotalTime>497</TotalTime>
  <Words>2427</Words>
  <Application>Microsoft Office PowerPoint</Application>
  <PresentationFormat>On-screen Show (4:3)</PresentationFormat>
  <Paragraphs>127</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ＭＳ Ｐゴシック</vt:lpstr>
      <vt:lpstr>Arial</vt:lpstr>
      <vt:lpstr>Calibri</vt:lpstr>
      <vt:lpstr>ヒラギノ角ゴ Pro W3</vt:lpstr>
      <vt:lpstr>Blank Presentation</vt:lpstr>
      <vt:lpstr>Stipendiat Morten Smedal Nadheim</vt:lpstr>
      <vt:lpstr>PowerPoint Presentation</vt:lpstr>
      <vt:lpstr>Vern mot overdragers konkursbo versus kreditorekstinksjon</vt:lpstr>
      <vt:lpstr>Planen i dag omstøtelse</vt:lpstr>
      <vt:lpstr>Hva og hvorfor</vt:lpstr>
      <vt:lpstr>Når</vt:lpstr>
      <vt:lpstr>Hva er virkningen av objektiv omstøtelse, § 5-11</vt:lpstr>
      <vt:lpstr>Omstøtelsesreglenes forhold til andre beslagsregler </vt:lpstr>
      <vt:lpstr>Hva kan omstøtes på objektivt grunnlag</vt:lpstr>
      <vt:lpstr>Deknl § 5-5 Ekstraordinær betaling</vt:lpstr>
      <vt:lpstr>«Usedvanlige betalingsmidler»</vt:lpstr>
      <vt:lpstr>Betaling «før normal betalingstid»</vt:lpstr>
      <vt:lpstr>Betaling av gjeld med «beløp som betydelig har forringet skyldnerens betalingsevne» </vt:lpstr>
      <vt:lpstr>Betaling av gjeld med «beløp som betydelig har forringet skyldnerens betalingsevne» forts. </vt:lpstr>
      <vt:lpstr>19-006159ASK-BORG/04  Nor-Post</vt:lpstr>
      <vt:lpstr>Omstøtelse for sikkerhetsstillelse av eldre gjeld § 5-7  </vt:lpstr>
      <vt:lpstr>§ 5-7 Skille mellom eldre og ny gjeld</vt:lpstr>
      <vt:lpstr>Lov om finansiell sikkerhetsstillelse § 5 (2)</vt:lpstr>
      <vt:lpstr>Vi gjør eksamensoppgave Jus5860 vår 2016 om dette</vt:lpstr>
      <vt:lpstr>§ 5-9.Omstøtelse hvor den annen part ikke har vært i god tro – subjektiv omstøtelsesregel</vt:lpstr>
      <vt:lpstr>Utilbørlighetskriteriet</vt:lpstr>
      <vt:lpstr>Til neste gang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Stipendiat Morten Smedal Nadheim</dc:title>
  <dc:creator>Microsoft Office-bruker</dc:creator>
  <cp:lastModifiedBy>Morten Smedal Nadheim</cp:lastModifiedBy>
  <cp:revision>47</cp:revision>
  <dcterms:created xsi:type="dcterms:W3CDTF">2019-04-03T17:24:10Z</dcterms:created>
  <dcterms:modified xsi:type="dcterms:W3CDTF">2020-09-30T14:14:29Z</dcterms:modified>
</cp:coreProperties>
</file>